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3" r:id="rId8"/>
    <p:sldId id="268" r:id="rId9"/>
    <p:sldId id="271" r:id="rId10"/>
    <p:sldId id="272" r:id="rId11"/>
    <p:sldId id="270" r:id="rId12"/>
    <p:sldId id="273" r:id="rId13"/>
    <p:sldId id="276" r:id="rId14"/>
    <p:sldId id="275" r:id="rId15"/>
    <p:sldId id="277" r:id="rId16"/>
    <p:sldId id="267" r:id="rId17"/>
    <p:sldId id="274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50" d="100"/>
          <a:sy n="50" d="100"/>
        </p:scale>
        <p:origin x="72" y="-7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96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06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73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2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37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06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01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6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40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18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0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96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47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8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5677EE-78EF-4F64-BD54-0E456019A40C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683B-9B36-405F-971D-1CFDAD871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865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4ege.ru/obshestvoznanie/4466-tablicy-po-obschestvoznaniyu-v-forme-shpargalok.html" TargetMode="External"/><Relationship Id="rId2" Type="http://schemas.openxmlformats.org/officeDocument/2006/relationships/hyperlink" Target="https://my.visme.c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ki.org/tablici/istoriy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0428C-3874-A3FC-AC85-854A91608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700" y="890016"/>
            <a:ext cx="10500598" cy="4253124"/>
          </a:xfrm>
        </p:spPr>
        <p:txBody>
          <a:bodyPr/>
          <a:lstStyle/>
          <a:p>
            <a:r>
              <a:rPr lang="ru-RU" sz="4400" dirty="0"/>
              <a:t>Методическая мастерская участника муниципального </a:t>
            </a:r>
            <a:br>
              <a:rPr lang="ru-RU" sz="4400" dirty="0"/>
            </a:br>
            <a:r>
              <a:rPr lang="ru-RU" sz="4400" dirty="0"/>
              <a:t>этапа конкурса </a:t>
            </a:r>
            <a:br>
              <a:rPr lang="ru-RU" sz="4400" dirty="0"/>
            </a:br>
            <a:r>
              <a:rPr lang="ru-RU" sz="4400" dirty="0"/>
              <a:t>Учитель года 2023 </a:t>
            </a:r>
            <a:br>
              <a:rPr lang="ru-RU" sz="4400" dirty="0"/>
            </a:br>
            <a:r>
              <a:rPr lang="ru-RU" sz="4400" b="1" dirty="0"/>
              <a:t>Костеня Ильи Павловича,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учителя истории МБОУ «СОШ №196»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561704-4504-4D99-6AC6-31B73606E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653" y="5996580"/>
            <a:ext cx="2238693" cy="861420"/>
          </a:xfrm>
        </p:spPr>
        <p:txBody>
          <a:bodyPr/>
          <a:lstStyle/>
          <a:p>
            <a:r>
              <a:rPr lang="ru-RU" dirty="0"/>
              <a:t>Северск 2023</a:t>
            </a:r>
          </a:p>
        </p:txBody>
      </p:sp>
    </p:spTree>
    <p:extLst>
      <p:ext uri="{BB962C8B-B14F-4D97-AF65-F5344CB8AC3E}">
        <p14:creationId xmlns:p14="http://schemas.microsoft.com/office/powerpoint/2010/main" val="404670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20B2EB9D-F406-25F5-C55C-5D9E676750AC}"/>
              </a:ext>
            </a:extLst>
          </p:cNvPr>
          <p:cNvGrpSpPr/>
          <p:nvPr/>
        </p:nvGrpSpPr>
        <p:grpSpPr>
          <a:xfrm>
            <a:off x="338974" y="1605539"/>
            <a:ext cx="10351501" cy="4942918"/>
            <a:chOff x="-67056" y="0"/>
            <a:chExt cx="7157031" cy="3813598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E5824054-4F28-6DFC-1B62-611087FB4D9F}"/>
                </a:ext>
              </a:extLst>
            </p:cNvPr>
            <p:cNvSpPr/>
            <p:nvPr/>
          </p:nvSpPr>
          <p:spPr>
            <a:xfrm>
              <a:off x="2698321" y="0"/>
              <a:ext cx="1748333" cy="17697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ФОРМА ГОСУДАРСТВА</a:t>
              </a:r>
              <a:endPara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xmlns="" id="{9687B580-451B-053B-147C-44503E6DC023}"/>
                </a:ext>
              </a:extLst>
            </p:cNvPr>
            <p:cNvSpPr/>
            <p:nvPr/>
          </p:nvSpPr>
          <p:spPr>
            <a:xfrm>
              <a:off x="1710994" y="2866616"/>
              <a:ext cx="1236268" cy="4389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Унитарные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xmlns="" id="{96F75247-4B5F-CC18-2F5E-64C87B819393}"/>
                </a:ext>
              </a:extLst>
            </p:cNvPr>
            <p:cNvSpPr/>
            <p:nvPr/>
          </p:nvSpPr>
          <p:spPr>
            <a:xfrm>
              <a:off x="5055600" y="1212952"/>
              <a:ext cx="1235710" cy="3507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Федеративные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xmlns="" id="{CC47938B-6456-5B16-8EBC-11525ACFD9FD}"/>
                </a:ext>
              </a:extLst>
            </p:cNvPr>
            <p:cNvSpPr/>
            <p:nvPr/>
          </p:nvSpPr>
          <p:spPr>
            <a:xfrm>
              <a:off x="2945153" y="3433207"/>
              <a:ext cx="1235710" cy="3803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Конфедеративные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xmlns="" id="{8D79AE51-0383-2736-E515-1CFFF63636DD}"/>
                </a:ext>
              </a:extLst>
            </p:cNvPr>
            <p:cNvSpPr/>
            <p:nvPr/>
          </p:nvSpPr>
          <p:spPr>
            <a:xfrm>
              <a:off x="1404192" y="1212952"/>
              <a:ext cx="1235710" cy="3507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Тоталитаризм</a:t>
              </a:r>
              <a:endPara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xmlns="" id="{0A04426C-278B-5D21-A2DD-83F1ED7EAB63}"/>
                </a:ext>
              </a:extLst>
            </p:cNvPr>
            <p:cNvSpPr/>
            <p:nvPr/>
          </p:nvSpPr>
          <p:spPr>
            <a:xfrm>
              <a:off x="5854265" y="709472"/>
              <a:ext cx="1235710" cy="3507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Авторитаризм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15789EC1-42F7-194B-F3A7-608E7B599ED7}"/>
                </a:ext>
              </a:extLst>
            </p:cNvPr>
            <p:cNvSpPr/>
            <p:nvPr/>
          </p:nvSpPr>
          <p:spPr>
            <a:xfrm>
              <a:off x="4563339" y="2999589"/>
              <a:ext cx="1235710" cy="3507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Демократия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D48C6E71-E2EB-C21E-DE78-00D62F43F948}"/>
                </a:ext>
              </a:extLst>
            </p:cNvPr>
            <p:cNvSpPr/>
            <p:nvPr/>
          </p:nvSpPr>
          <p:spPr>
            <a:xfrm>
              <a:off x="79908" y="677661"/>
              <a:ext cx="1155802" cy="4901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Республика</a:t>
              </a:r>
              <a:endPara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xmlns="" id="{1136837A-C921-B7C8-8227-B3798B1C39E6}"/>
                </a:ext>
              </a:extLst>
            </p:cNvPr>
            <p:cNvSpPr/>
            <p:nvPr/>
          </p:nvSpPr>
          <p:spPr>
            <a:xfrm>
              <a:off x="4576801" y="69462"/>
              <a:ext cx="1141172" cy="4458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Монархия</a:t>
              </a:r>
              <a:endPara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xmlns="" id="{843573F1-E009-61F3-934D-9D7B41377650}"/>
                </a:ext>
              </a:extLst>
            </p:cNvPr>
            <p:cNvSpPr/>
            <p:nvPr/>
          </p:nvSpPr>
          <p:spPr>
            <a:xfrm>
              <a:off x="4391784" y="2009238"/>
              <a:ext cx="1462481" cy="3727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Рыночная экономика</a:t>
              </a:r>
              <a:endPara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981EF7DD-5F63-B2BF-40C2-A69DC736B2EE}"/>
                </a:ext>
              </a:extLst>
            </p:cNvPr>
            <p:cNvSpPr/>
            <p:nvPr/>
          </p:nvSpPr>
          <p:spPr>
            <a:xfrm>
              <a:off x="2943374" y="2318041"/>
              <a:ext cx="1448410" cy="3727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Парламентская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xmlns="" id="{7B4E3CB1-9833-85F0-A132-D6327EC4FA5E}"/>
                </a:ext>
              </a:extLst>
            </p:cNvPr>
            <p:cNvSpPr/>
            <p:nvPr/>
          </p:nvSpPr>
          <p:spPr>
            <a:xfrm>
              <a:off x="1119765" y="393553"/>
              <a:ext cx="1448410" cy="3727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Смешанная</a:t>
              </a:r>
              <a:endParaRPr lang="ru-RU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xmlns="" id="{A09B55C8-1CE6-8DC8-99CC-E97DA8E50976}"/>
                </a:ext>
              </a:extLst>
            </p:cNvPr>
            <p:cNvSpPr/>
            <p:nvPr/>
          </p:nvSpPr>
          <p:spPr>
            <a:xfrm>
              <a:off x="1525870" y="2031674"/>
              <a:ext cx="1236269" cy="3505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Абсолютная</a:t>
              </a:r>
              <a:endPara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17C080DB-8F27-1081-C211-49D29A19680B}"/>
                </a:ext>
              </a:extLst>
            </p:cNvPr>
            <p:cNvSpPr/>
            <p:nvPr/>
          </p:nvSpPr>
          <p:spPr>
            <a:xfrm>
              <a:off x="-67056" y="2499011"/>
              <a:ext cx="1609344" cy="3511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kern="1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Конституционная</a:t>
              </a:r>
              <a:endPara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726C9B50-6834-7464-9B3F-401BDD84DC32}"/>
              </a:ext>
            </a:extLst>
          </p:cNvPr>
          <p:cNvSpPr/>
          <p:nvPr/>
        </p:nvSpPr>
        <p:spPr>
          <a:xfrm>
            <a:off x="8774581" y="4931668"/>
            <a:ext cx="2291080" cy="455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1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Правовое</a:t>
            </a:r>
            <a:endParaRPr lang="ru-RU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41BADCF-3532-A734-57C6-C76F41E7D886}"/>
              </a:ext>
            </a:extLst>
          </p:cNvPr>
          <p:cNvSpPr/>
          <p:nvPr/>
        </p:nvSpPr>
        <p:spPr>
          <a:xfrm>
            <a:off x="421231" y="3792593"/>
            <a:ext cx="2291080" cy="455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1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Социальное</a:t>
            </a:r>
            <a:endParaRPr lang="ru-RU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525736-75FD-53CB-1B7B-482B41B81149}"/>
              </a:ext>
            </a:extLst>
          </p:cNvPr>
          <p:cNvSpPr txBox="1"/>
          <p:nvPr/>
        </p:nvSpPr>
        <p:spPr>
          <a:xfrm>
            <a:off x="601987" y="590633"/>
            <a:ext cx="5739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На этом этапе (особенно на стадии «вызова») допускаются лишние и ошибочные идеи – их можно будет исключить после работы с текстами и документами</a:t>
            </a:r>
          </a:p>
        </p:txBody>
      </p:sp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xmlns="" id="{EA63A5E4-847C-8621-5CD5-6B80755F6908}"/>
              </a:ext>
            </a:extLst>
          </p:cNvPr>
          <p:cNvSpPr/>
          <p:nvPr/>
        </p:nvSpPr>
        <p:spPr>
          <a:xfrm>
            <a:off x="511404" y="3201857"/>
            <a:ext cx="2094893" cy="1873477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Знак умножения 7">
            <a:extLst>
              <a:ext uri="{FF2B5EF4-FFF2-40B4-BE49-F238E27FC236}">
                <a16:creationId xmlns:a16="http://schemas.microsoft.com/office/drawing/2014/main" xmlns="" id="{F7DCC730-8359-4D50-D4DD-270EBE301C2B}"/>
              </a:ext>
            </a:extLst>
          </p:cNvPr>
          <p:cNvSpPr/>
          <p:nvPr/>
        </p:nvSpPr>
        <p:spPr>
          <a:xfrm>
            <a:off x="8824266" y="4315787"/>
            <a:ext cx="2187146" cy="1873477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Знак умножения 8">
            <a:extLst>
              <a:ext uri="{FF2B5EF4-FFF2-40B4-BE49-F238E27FC236}">
                <a16:creationId xmlns:a16="http://schemas.microsoft.com/office/drawing/2014/main" xmlns="" id="{5720862D-1D01-17CA-98E5-EFB4380B8C98}"/>
              </a:ext>
            </a:extLst>
          </p:cNvPr>
          <p:cNvSpPr/>
          <p:nvPr/>
        </p:nvSpPr>
        <p:spPr>
          <a:xfrm>
            <a:off x="6846885" y="3478277"/>
            <a:ext cx="2012269" cy="1873477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4462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00" y="392671"/>
            <a:ext cx="5834610" cy="967138"/>
          </a:xfrm>
        </p:spPr>
        <p:txBody>
          <a:bodyPr/>
          <a:lstStyle/>
          <a:p>
            <a:r>
              <a:rPr lang="ru-RU" sz="1800" dirty="0"/>
              <a:t>Важнейший этап работы с кластером – формирование связей между понятиями, объединение их в группы</a:t>
            </a: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xmlns="" id="{0CF799A1-FC62-6D48-674C-E52ABCC2B9E3}"/>
              </a:ext>
            </a:extLst>
          </p:cNvPr>
          <p:cNvGrpSpPr/>
          <p:nvPr/>
        </p:nvGrpSpPr>
        <p:grpSpPr>
          <a:xfrm>
            <a:off x="426720" y="1522412"/>
            <a:ext cx="11070400" cy="4942918"/>
            <a:chOff x="426720" y="1522412"/>
            <a:chExt cx="11070400" cy="4942918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xmlns="" id="{BF0A1BEF-CFB7-74E5-8E8A-B6B4495B3431}"/>
                </a:ext>
              </a:extLst>
            </p:cNvPr>
            <p:cNvGrpSpPr/>
            <p:nvPr/>
          </p:nvGrpSpPr>
          <p:grpSpPr>
            <a:xfrm>
              <a:off x="426720" y="1522412"/>
              <a:ext cx="11070400" cy="4942918"/>
              <a:chOff x="0" y="0"/>
              <a:chExt cx="7776282" cy="3813598"/>
            </a:xfrm>
          </p:grpSpPr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xmlns="" id="{A472432E-D65B-AE1B-1F56-AA2B140A75E3}"/>
                  </a:ext>
                </a:extLst>
              </p:cNvPr>
              <p:cNvCxnSpPr>
                <a:cxnSpLocks/>
                <a:stCxn id="117" idx="5"/>
              </p:cNvCxnSpPr>
              <p:nvPr/>
            </p:nvCxnSpPr>
            <p:spPr>
              <a:xfrm>
                <a:off x="5916298" y="554479"/>
                <a:ext cx="244896" cy="8423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05" name="Группа 104">
                <a:extLst>
                  <a:ext uri="{FF2B5EF4-FFF2-40B4-BE49-F238E27FC236}">
                    <a16:creationId xmlns:a16="http://schemas.microsoft.com/office/drawing/2014/main" xmlns="" id="{20B2EB9D-F406-25F5-C55C-5D9E676750AC}"/>
                  </a:ext>
                </a:extLst>
              </p:cNvPr>
              <p:cNvGrpSpPr/>
              <p:nvPr/>
            </p:nvGrpSpPr>
            <p:grpSpPr>
              <a:xfrm>
                <a:off x="0" y="0"/>
                <a:ext cx="7776282" cy="3813598"/>
                <a:chOff x="0" y="0"/>
                <a:chExt cx="7776282" cy="3813598"/>
              </a:xfrm>
            </p:grpSpPr>
            <p:sp>
              <p:nvSpPr>
                <p:cNvPr id="106" name="Овал 105">
                  <a:extLst>
                    <a:ext uri="{FF2B5EF4-FFF2-40B4-BE49-F238E27FC236}">
                      <a16:creationId xmlns:a16="http://schemas.microsoft.com/office/drawing/2014/main" xmlns="" id="{E5824054-4F28-6DFC-1B62-611087FB4D9F}"/>
                    </a:ext>
                  </a:extLst>
                </p:cNvPr>
                <p:cNvSpPr/>
                <p:nvPr/>
              </p:nvSpPr>
              <p:spPr>
                <a:xfrm>
                  <a:off x="2698321" y="0"/>
                  <a:ext cx="1748333" cy="17697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?????????</a:t>
                  </a:r>
                  <a:endParaRPr lang="ru-R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Овал 106">
                  <a:extLst>
                    <a:ext uri="{FF2B5EF4-FFF2-40B4-BE49-F238E27FC236}">
                      <a16:creationId xmlns:a16="http://schemas.microsoft.com/office/drawing/2014/main" xmlns="" id="{65433238-8704-DCFE-B841-C666B20A9960}"/>
                    </a:ext>
                  </a:extLst>
                </p:cNvPr>
                <p:cNvSpPr/>
                <p:nvPr/>
              </p:nvSpPr>
              <p:spPr>
                <a:xfrm>
                  <a:off x="4588829" y="779765"/>
                  <a:ext cx="1236268" cy="13021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Форма правления</a:t>
                  </a:r>
                  <a:endParaRPr lang="ru-RU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Овал 107">
                  <a:extLst>
                    <a:ext uri="{FF2B5EF4-FFF2-40B4-BE49-F238E27FC236}">
                      <a16:creationId xmlns:a16="http://schemas.microsoft.com/office/drawing/2014/main" xmlns="" id="{8039D4B4-92DF-6E1A-F7BC-AB4AF66E490B}"/>
                    </a:ext>
                  </a:extLst>
                </p:cNvPr>
                <p:cNvSpPr/>
                <p:nvPr/>
              </p:nvSpPr>
              <p:spPr>
                <a:xfrm>
                  <a:off x="1346355" y="886351"/>
                  <a:ext cx="1236268" cy="13021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Полит. режим</a:t>
                  </a:r>
                  <a:endParaRPr lang="ru-R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Овал 108">
                  <a:extLst>
                    <a:ext uri="{FF2B5EF4-FFF2-40B4-BE49-F238E27FC236}">
                      <a16:creationId xmlns:a16="http://schemas.microsoft.com/office/drawing/2014/main" xmlns="" id="{152F0DF9-6484-7547-3929-EF23F2C0647F}"/>
                    </a:ext>
                  </a:extLst>
                </p:cNvPr>
                <p:cNvSpPr/>
                <p:nvPr/>
              </p:nvSpPr>
              <p:spPr>
                <a:xfrm>
                  <a:off x="2956373" y="1940996"/>
                  <a:ext cx="1236268" cy="13021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Форма территориального устройства</a:t>
                  </a:r>
                  <a:endParaRPr lang="ru-RU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Овал 109">
                  <a:extLst>
                    <a:ext uri="{FF2B5EF4-FFF2-40B4-BE49-F238E27FC236}">
                      <a16:creationId xmlns:a16="http://schemas.microsoft.com/office/drawing/2014/main" xmlns="" id="{9687B580-451B-053B-147C-44503E6DC023}"/>
                    </a:ext>
                  </a:extLst>
                </p:cNvPr>
                <p:cNvSpPr/>
                <p:nvPr/>
              </p:nvSpPr>
              <p:spPr>
                <a:xfrm>
                  <a:off x="1710994" y="2866616"/>
                  <a:ext cx="1236268" cy="43891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Унитарные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Овал 110">
                  <a:extLst>
                    <a:ext uri="{FF2B5EF4-FFF2-40B4-BE49-F238E27FC236}">
                      <a16:creationId xmlns:a16="http://schemas.microsoft.com/office/drawing/2014/main" xmlns="" id="{96F75247-4B5F-CC18-2F5E-64C87B819393}"/>
                    </a:ext>
                  </a:extLst>
                </p:cNvPr>
                <p:cNvSpPr/>
                <p:nvPr/>
              </p:nvSpPr>
              <p:spPr>
                <a:xfrm>
                  <a:off x="1340746" y="2384172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Федеративные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Овал 111">
                  <a:extLst>
                    <a:ext uri="{FF2B5EF4-FFF2-40B4-BE49-F238E27FC236}">
                      <a16:creationId xmlns:a16="http://schemas.microsoft.com/office/drawing/2014/main" xmlns="" id="{CC47938B-6456-5B16-8EBC-11525ACFD9FD}"/>
                    </a:ext>
                  </a:extLst>
                </p:cNvPr>
                <p:cNvSpPr/>
                <p:nvPr/>
              </p:nvSpPr>
              <p:spPr>
                <a:xfrm>
                  <a:off x="2945153" y="3433207"/>
                  <a:ext cx="1235710" cy="38039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8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Конфедеративные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Овал 112">
                  <a:extLst>
                    <a:ext uri="{FF2B5EF4-FFF2-40B4-BE49-F238E27FC236}">
                      <a16:creationId xmlns:a16="http://schemas.microsoft.com/office/drawing/2014/main" xmlns="" id="{8D79AE51-0383-2736-E515-1CFFF63636DD}"/>
                    </a:ext>
                  </a:extLst>
                </p:cNvPr>
                <p:cNvSpPr/>
                <p:nvPr/>
              </p:nvSpPr>
              <p:spPr>
                <a:xfrm>
                  <a:off x="0" y="1542699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Тоталитаризм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Овал 113">
                  <a:extLst>
                    <a:ext uri="{FF2B5EF4-FFF2-40B4-BE49-F238E27FC236}">
                      <a16:creationId xmlns:a16="http://schemas.microsoft.com/office/drawing/2014/main" xmlns="" id="{0A04426C-278B-5D21-A2DD-83F1ED7EAB63}"/>
                    </a:ext>
                  </a:extLst>
                </p:cNvPr>
                <p:cNvSpPr/>
                <p:nvPr/>
              </p:nvSpPr>
              <p:spPr>
                <a:xfrm>
                  <a:off x="100976" y="718057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Авторитаризм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Овал 114">
                  <a:extLst>
                    <a:ext uri="{FF2B5EF4-FFF2-40B4-BE49-F238E27FC236}">
                      <a16:creationId xmlns:a16="http://schemas.microsoft.com/office/drawing/2014/main" xmlns="" id="{15789EC1-42F7-194B-F3A7-608E7B599ED7}"/>
                    </a:ext>
                  </a:extLst>
                </p:cNvPr>
                <p:cNvSpPr/>
                <p:nvPr/>
              </p:nvSpPr>
              <p:spPr>
                <a:xfrm>
                  <a:off x="1279038" y="269271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Демократия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Овал 115">
                  <a:extLst>
                    <a:ext uri="{FF2B5EF4-FFF2-40B4-BE49-F238E27FC236}">
                      <a16:creationId xmlns:a16="http://schemas.microsoft.com/office/drawing/2014/main" xmlns="" id="{D48C6E71-E2EB-C21E-DE78-00D62F43F948}"/>
                    </a:ext>
                  </a:extLst>
                </p:cNvPr>
                <p:cNvSpPr/>
                <p:nvPr/>
              </p:nvSpPr>
              <p:spPr>
                <a:xfrm>
                  <a:off x="5003955" y="2170999"/>
                  <a:ext cx="1155802" cy="4901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Республика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Овал 116">
                  <a:extLst>
                    <a:ext uri="{FF2B5EF4-FFF2-40B4-BE49-F238E27FC236}">
                      <a16:creationId xmlns:a16="http://schemas.microsoft.com/office/drawing/2014/main" xmlns="" id="{1136837A-C921-B7C8-8227-B3798B1C39E6}"/>
                    </a:ext>
                  </a:extLst>
                </p:cNvPr>
                <p:cNvSpPr/>
                <p:nvPr/>
              </p:nvSpPr>
              <p:spPr>
                <a:xfrm>
                  <a:off x="4942247" y="173904"/>
                  <a:ext cx="1141172" cy="44587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Монархия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Овал 117">
                  <a:extLst>
                    <a:ext uri="{FF2B5EF4-FFF2-40B4-BE49-F238E27FC236}">
                      <a16:creationId xmlns:a16="http://schemas.microsoft.com/office/drawing/2014/main" xmlns="" id="{843573F1-E009-61F3-934D-9D7B41377650}"/>
                    </a:ext>
                  </a:extLst>
                </p:cNvPr>
                <p:cNvSpPr/>
                <p:nvPr/>
              </p:nvSpPr>
              <p:spPr>
                <a:xfrm>
                  <a:off x="4218581" y="2900275"/>
                  <a:ext cx="1462481" cy="3727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Президентская правления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Овал 118">
                  <a:extLst>
                    <a:ext uri="{FF2B5EF4-FFF2-40B4-BE49-F238E27FC236}">
                      <a16:creationId xmlns:a16="http://schemas.microsoft.com/office/drawing/2014/main" xmlns="" id="{981EF7DD-5F63-B2BF-40C2-A69DC736B2EE}"/>
                    </a:ext>
                  </a:extLst>
                </p:cNvPr>
                <p:cNvSpPr/>
                <p:nvPr/>
              </p:nvSpPr>
              <p:spPr>
                <a:xfrm>
                  <a:off x="6120309" y="2563686"/>
                  <a:ext cx="1448410" cy="3727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Парламентская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Овал 119">
                  <a:extLst>
                    <a:ext uri="{FF2B5EF4-FFF2-40B4-BE49-F238E27FC236}">
                      <a16:creationId xmlns:a16="http://schemas.microsoft.com/office/drawing/2014/main" xmlns="" id="{7B4E3CB1-9833-85F0-A132-D6327EC4FA5E}"/>
                    </a:ext>
                  </a:extLst>
                </p:cNvPr>
                <p:cNvSpPr/>
                <p:nvPr/>
              </p:nvSpPr>
              <p:spPr>
                <a:xfrm>
                  <a:off x="6327872" y="1991485"/>
                  <a:ext cx="1448410" cy="3727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Смешанная</a:t>
                  </a:r>
                  <a:endParaRPr lang="ru-RU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Овал 120">
                  <a:extLst>
                    <a:ext uri="{FF2B5EF4-FFF2-40B4-BE49-F238E27FC236}">
                      <a16:creationId xmlns:a16="http://schemas.microsoft.com/office/drawing/2014/main" xmlns="" id="{A09B55C8-1CE6-8DC8-99CC-E97DA8E50976}"/>
                    </a:ext>
                  </a:extLst>
                </p:cNvPr>
                <p:cNvSpPr/>
                <p:nvPr/>
              </p:nvSpPr>
              <p:spPr>
                <a:xfrm>
                  <a:off x="6400800" y="572201"/>
                  <a:ext cx="1236269" cy="35052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Абсолютная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Овал 121">
                  <a:extLst>
                    <a:ext uri="{FF2B5EF4-FFF2-40B4-BE49-F238E27FC236}">
                      <a16:creationId xmlns:a16="http://schemas.microsoft.com/office/drawing/2014/main" xmlns="" id="{17C080DB-8F27-1081-C211-49D29A19680B}"/>
                    </a:ext>
                  </a:extLst>
                </p:cNvPr>
                <p:cNvSpPr/>
                <p:nvPr/>
              </p:nvSpPr>
              <p:spPr>
                <a:xfrm>
                  <a:off x="6159578" y="1245379"/>
                  <a:ext cx="1609344" cy="3511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Конституционная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3" name="Прямая соединительная линия 122">
                  <a:extLst>
                    <a:ext uri="{FF2B5EF4-FFF2-40B4-BE49-F238E27FC236}">
                      <a16:creationId xmlns:a16="http://schemas.microsoft.com/office/drawing/2014/main" xmlns="" id="{C9DD9CDB-82E0-2917-1FE9-39219BC7D96B}"/>
                    </a:ext>
                  </a:extLst>
                </p:cNvPr>
                <p:cNvCxnSpPr/>
                <p:nvPr/>
              </p:nvCxnSpPr>
              <p:spPr>
                <a:xfrm>
                  <a:off x="1873678" y="617080"/>
                  <a:ext cx="36576" cy="2711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>
                  <a:extLst>
                    <a:ext uri="{FF2B5EF4-FFF2-40B4-BE49-F238E27FC236}">
                      <a16:creationId xmlns:a16="http://schemas.microsoft.com/office/drawing/2014/main" xmlns="" id="{B2A4D662-B6CD-908F-478B-5EB552F7C360}"/>
                    </a:ext>
                  </a:extLst>
                </p:cNvPr>
                <p:cNvCxnSpPr/>
                <p:nvPr/>
              </p:nvCxnSpPr>
              <p:spPr>
                <a:xfrm>
                  <a:off x="1228549" y="976108"/>
                  <a:ext cx="241401" cy="13898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>
                  <a:extLst>
                    <a:ext uri="{FF2B5EF4-FFF2-40B4-BE49-F238E27FC236}">
                      <a16:creationId xmlns:a16="http://schemas.microsoft.com/office/drawing/2014/main" xmlns="" id="{5AA33432-84EF-3BBF-E743-4BE931865F01}"/>
                    </a:ext>
                  </a:extLst>
                </p:cNvPr>
                <p:cNvCxnSpPr/>
                <p:nvPr/>
              </p:nvCxnSpPr>
              <p:spPr>
                <a:xfrm>
                  <a:off x="1239769" y="1722214"/>
                  <a:ext cx="1024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>
                  <a:extLst>
                    <a:ext uri="{FF2B5EF4-FFF2-40B4-BE49-F238E27FC236}">
                      <a16:creationId xmlns:a16="http://schemas.microsoft.com/office/drawing/2014/main" xmlns="" id="{2065B2AA-428F-9E19-26CA-506B481F3379}"/>
                    </a:ext>
                  </a:extLst>
                </p:cNvPr>
                <p:cNvCxnSpPr/>
                <p:nvPr/>
              </p:nvCxnSpPr>
              <p:spPr>
                <a:xfrm flipH="1">
                  <a:off x="2574905" y="2513198"/>
                  <a:ext cx="36614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>
                  <a:extLst>
                    <a:ext uri="{FF2B5EF4-FFF2-40B4-BE49-F238E27FC236}">
                      <a16:creationId xmlns:a16="http://schemas.microsoft.com/office/drawing/2014/main" xmlns="" id="{82616A3E-FE79-0A44-C61A-3A0111B0B154}"/>
                    </a:ext>
                  </a:extLst>
                </p:cNvPr>
                <p:cNvCxnSpPr/>
                <p:nvPr/>
              </p:nvCxnSpPr>
              <p:spPr>
                <a:xfrm flipH="1">
                  <a:off x="2917104" y="3001252"/>
                  <a:ext cx="169545" cy="190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>
                  <a:extLst>
                    <a:ext uri="{FF2B5EF4-FFF2-40B4-BE49-F238E27FC236}">
                      <a16:creationId xmlns:a16="http://schemas.microsoft.com/office/drawing/2014/main" xmlns="" id="{F9839BC7-FD2E-5272-B313-55681A811D25}"/>
                    </a:ext>
                  </a:extLst>
                </p:cNvPr>
                <p:cNvCxnSpPr/>
                <p:nvPr/>
              </p:nvCxnSpPr>
              <p:spPr>
                <a:xfrm>
                  <a:off x="3539794" y="3242474"/>
                  <a:ext cx="0" cy="19039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>
                  <a:extLst>
                    <a:ext uri="{FF2B5EF4-FFF2-40B4-BE49-F238E27FC236}">
                      <a16:creationId xmlns:a16="http://schemas.microsoft.com/office/drawing/2014/main" xmlns="" id="{FA7A4FD6-CA2B-4CB3-AE4D-66D2103B0282}"/>
                    </a:ext>
                  </a:extLst>
                </p:cNvPr>
                <p:cNvCxnSpPr/>
                <p:nvPr/>
              </p:nvCxnSpPr>
              <p:spPr>
                <a:xfrm flipH="1">
                  <a:off x="5015175" y="2602955"/>
                  <a:ext cx="190576" cy="3070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>
                  <a:extLst>
                    <a:ext uri="{FF2B5EF4-FFF2-40B4-BE49-F238E27FC236}">
                      <a16:creationId xmlns:a16="http://schemas.microsoft.com/office/drawing/2014/main" xmlns="" id="{A983F504-1892-F7A1-488D-3977438F3AA9}"/>
                    </a:ext>
                  </a:extLst>
                </p:cNvPr>
                <p:cNvCxnSpPr/>
                <p:nvPr/>
              </p:nvCxnSpPr>
              <p:spPr>
                <a:xfrm>
                  <a:off x="6081040" y="2563686"/>
                  <a:ext cx="241402" cy="365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>
                  <a:extLst>
                    <a:ext uri="{FF2B5EF4-FFF2-40B4-BE49-F238E27FC236}">
                      <a16:creationId xmlns:a16="http://schemas.microsoft.com/office/drawing/2014/main" xmlns="" id="{392732AD-0073-376A-5C55-BC1F9214F299}"/>
                    </a:ext>
                  </a:extLst>
                </p:cNvPr>
                <p:cNvCxnSpPr/>
                <p:nvPr/>
              </p:nvCxnSpPr>
              <p:spPr>
                <a:xfrm flipH="1">
                  <a:off x="6081040" y="2193438"/>
                  <a:ext cx="241681" cy="7335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>
                  <a:extLst>
                    <a:ext uri="{FF2B5EF4-FFF2-40B4-BE49-F238E27FC236}">
                      <a16:creationId xmlns:a16="http://schemas.microsoft.com/office/drawing/2014/main" xmlns="" id="{3CAEA07E-3965-894C-F2A8-B8F6B651DA0A}"/>
                    </a:ext>
                  </a:extLst>
                </p:cNvPr>
                <p:cNvCxnSpPr>
                  <a:cxnSpLocks/>
                  <a:endCxn id="117" idx="6"/>
                </p:cNvCxnSpPr>
                <p:nvPr/>
              </p:nvCxnSpPr>
              <p:spPr>
                <a:xfrm flipH="1" flipV="1">
                  <a:off x="6083419" y="396840"/>
                  <a:ext cx="317582" cy="40536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>
                  <a:extLst>
                    <a:ext uri="{FF2B5EF4-FFF2-40B4-BE49-F238E27FC236}">
                      <a16:creationId xmlns:a16="http://schemas.microsoft.com/office/drawing/2014/main" xmlns="" id="{0D8533CD-4D65-E15E-5C5A-0C95E166B5ED}"/>
                    </a:ext>
                  </a:extLst>
                </p:cNvPr>
                <p:cNvCxnSpPr/>
                <p:nvPr/>
              </p:nvCxnSpPr>
              <p:spPr>
                <a:xfrm>
                  <a:off x="5531278" y="617080"/>
                  <a:ext cx="36576" cy="2711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Прямая соединительная линия 133">
                  <a:extLst>
                    <a:ext uri="{FF2B5EF4-FFF2-40B4-BE49-F238E27FC236}">
                      <a16:creationId xmlns:a16="http://schemas.microsoft.com/office/drawing/2014/main" xmlns="" id="{9B1A434B-C56E-CC16-8F61-043C49BD8E67}"/>
                    </a:ext>
                  </a:extLst>
                </p:cNvPr>
                <p:cNvCxnSpPr/>
                <p:nvPr/>
              </p:nvCxnSpPr>
              <p:spPr>
                <a:xfrm>
                  <a:off x="4403705" y="1150012"/>
                  <a:ext cx="211759" cy="10957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>
                  <a:extLst>
                    <a:ext uri="{FF2B5EF4-FFF2-40B4-BE49-F238E27FC236}">
                      <a16:creationId xmlns:a16="http://schemas.microsoft.com/office/drawing/2014/main" xmlns="" id="{B653192F-98C6-7977-9DAC-43832CB09C03}"/>
                    </a:ext>
                  </a:extLst>
                </p:cNvPr>
                <p:cNvCxnSpPr/>
                <p:nvPr/>
              </p:nvCxnSpPr>
              <p:spPr>
                <a:xfrm>
                  <a:off x="3579062" y="1767092"/>
                  <a:ext cx="0" cy="17658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>
                  <a:extLst>
                    <a:ext uri="{FF2B5EF4-FFF2-40B4-BE49-F238E27FC236}">
                      <a16:creationId xmlns:a16="http://schemas.microsoft.com/office/drawing/2014/main" xmlns="" id="{0010A427-D3B8-07E3-57E8-CB13FB9DA802}"/>
                    </a:ext>
                  </a:extLst>
                </p:cNvPr>
                <p:cNvCxnSpPr/>
                <p:nvPr/>
              </p:nvCxnSpPr>
              <p:spPr>
                <a:xfrm flipH="1">
                  <a:off x="2552466" y="1206111"/>
                  <a:ext cx="190576" cy="13883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xmlns="" id="{DCEC71C9-9BD7-5BBE-27AF-B9FBE50477FC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7982030" y="4220787"/>
              <a:ext cx="391081" cy="1155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917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Пример применения приёма «Кластер»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25" y="2052918"/>
            <a:ext cx="10320592" cy="39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Вариант 2.</a:t>
            </a:r>
          </a:p>
          <a:p>
            <a:pPr marL="0" indent="0">
              <a:buNone/>
            </a:pPr>
            <a:r>
              <a:rPr lang="ru-RU" dirty="0" smtClean="0"/>
              <a:t>Иногда я заранее готовлю </a:t>
            </a:r>
            <a:r>
              <a:rPr lang="ru-RU" dirty="0"/>
              <a:t>карточки с отдельными словами, предложениями или даже небольшим текстом на заданную тему. </a:t>
            </a:r>
            <a:r>
              <a:rPr lang="ru-RU" dirty="0" smtClean="0"/>
              <a:t>Обучающиеся читают </a:t>
            </a:r>
            <a:r>
              <a:rPr lang="ru-RU" dirty="0"/>
              <a:t>их , располагают их, при необходимости приклеивают на лист в определенном порядке вокруг ключевого слова. Затем кластеры проверяются (по эталону), обсуждаются и оцениваются – </a:t>
            </a:r>
            <a:r>
              <a:rPr lang="ru-RU" dirty="0" smtClean="0"/>
              <a:t>по критериям или самими обучающимися.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4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Пример применения приёма «Кластер»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25" y="2052918"/>
            <a:ext cx="10320592" cy="39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Учитель 2\Desktop\ф1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67" y="2661408"/>
            <a:ext cx="4271465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 2\Desktop\ф2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99" y="2229590"/>
            <a:ext cx="1992601" cy="42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 2\Desktop\ф3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96" y="2229590"/>
            <a:ext cx="2107777" cy="44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6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Пример применения приёма «Кластер»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25" y="2052918"/>
            <a:ext cx="10320592" cy="39975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Вариант 3.</a:t>
            </a:r>
          </a:p>
          <a:p>
            <a:pPr marL="0" indent="0">
              <a:buNone/>
            </a:pPr>
            <a:r>
              <a:rPr lang="ru-RU" dirty="0" smtClean="0"/>
              <a:t>Я записываю </a:t>
            </a:r>
            <a:r>
              <a:rPr lang="ru-RU" dirty="0"/>
              <a:t>дополнительные категории или основные </a:t>
            </a:r>
            <a:r>
              <a:rPr lang="ru-RU" dirty="0" smtClean="0"/>
              <a:t>компоненты на доске, но </a:t>
            </a:r>
            <a:r>
              <a:rPr lang="ru-RU" dirty="0"/>
              <a:t>в центре ставится знак вопроса или оставляется пустая рамка  для определения и записи ключевого слова, основной темы, предмета обсуждения.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Обучающиеся должны </a:t>
            </a:r>
            <a:r>
              <a:rPr lang="ru-RU" dirty="0"/>
              <a:t>сами определить тему </a:t>
            </a:r>
            <a:r>
              <a:rPr lang="ru-RU" dirty="0" smtClean="0"/>
              <a:t>занятия.</a:t>
            </a:r>
          </a:p>
          <a:p>
            <a:pPr marL="0" indent="0">
              <a:buNone/>
            </a:pPr>
            <a:r>
              <a:rPr lang="ru-RU" dirty="0" smtClean="0"/>
              <a:t>Ученики могут сами </a:t>
            </a:r>
            <a:r>
              <a:rPr lang="ru-RU" dirty="0"/>
              <a:t>составлять такие кластеры для своих одноклассников или для учеников других </a:t>
            </a:r>
            <a:r>
              <a:rPr lang="ru-RU" dirty="0" smtClean="0"/>
              <a:t>классов. </a:t>
            </a:r>
            <a:r>
              <a:rPr lang="ru-RU" dirty="0"/>
              <a:t>Это поможет им повторить и закрепить тему, активизировать лексику, а дальнейшее использование ученических кластеров поможет учителю проверить знание содержания темы учащимися и  их словарный запас (подобным образом можно проверять знание терминологии).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3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ИКТ и приём «Кластер»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25" y="2052918"/>
            <a:ext cx="10320592" cy="39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3DEEE75-6F05-567D-76FC-CFC44C46025B}"/>
              </a:ext>
            </a:extLst>
          </p:cNvPr>
          <p:cNvGrpSpPr/>
          <p:nvPr/>
        </p:nvGrpSpPr>
        <p:grpSpPr>
          <a:xfrm>
            <a:off x="426720" y="1522412"/>
            <a:ext cx="11070400" cy="4942918"/>
            <a:chOff x="426720" y="1522412"/>
            <a:chExt cx="11070400" cy="494291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3981AEAC-EF7E-3AED-5387-B9218FEE56A4}"/>
                </a:ext>
              </a:extLst>
            </p:cNvPr>
            <p:cNvGrpSpPr/>
            <p:nvPr/>
          </p:nvGrpSpPr>
          <p:grpSpPr>
            <a:xfrm>
              <a:off x="426720" y="1522412"/>
              <a:ext cx="11070400" cy="4942918"/>
              <a:chOff x="0" y="0"/>
              <a:chExt cx="7776282" cy="3813598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xmlns="" id="{57F8820F-287F-2CEA-2690-E4B965900B2A}"/>
                  </a:ext>
                </a:extLst>
              </p:cNvPr>
              <p:cNvCxnSpPr>
                <a:cxnSpLocks/>
                <a:stCxn id="20" idx="5"/>
              </p:cNvCxnSpPr>
              <p:nvPr/>
            </p:nvCxnSpPr>
            <p:spPr>
              <a:xfrm>
                <a:off x="5916298" y="554479"/>
                <a:ext cx="244896" cy="8423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7356A366-85F0-AF48-3EB8-897FAB3134DB}"/>
                  </a:ext>
                </a:extLst>
              </p:cNvPr>
              <p:cNvGrpSpPr/>
              <p:nvPr/>
            </p:nvGrpSpPr>
            <p:grpSpPr>
              <a:xfrm>
                <a:off x="0" y="0"/>
                <a:ext cx="7776282" cy="3813598"/>
                <a:chOff x="0" y="0"/>
                <a:chExt cx="7776282" cy="3813598"/>
              </a:xfrm>
            </p:grpSpPr>
            <p:sp>
              <p:nvSpPr>
                <p:cNvPr id="9" name="Овал 8">
                  <a:extLst>
                    <a:ext uri="{FF2B5EF4-FFF2-40B4-BE49-F238E27FC236}">
                      <a16:creationId xmlns:a16="http://schemas.microsoft.com/office/drawing/2014/main" xmlns="" id="{F7F31570-D008-254D-38F9-F174AC620892}"/>
                    </a:ext>
                  </a:extLst>
                </p:cNvPr>
                <p:cNvSpPr/>
                <p:nvPr/>
              </p:nvSpPr>
              <p:spPr>
                <a:xfrm>
                  <a:off x="2698321" y="0"/>
                  <a:ext cx="1748333" cy="17697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?????????</a:t>
                  </a:r>
                  <a:endParaRPr lang="ru-R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Овал 9">
                  <a:extLst>
                    <a:ext uri="{FF2B5EF4-FFF2-40B4-BE49-F238E27FC236}">
                      <a16:creationId xmlns:a16="http://schemas.microsoft.com/office/drawing/2014/main" xmlns="" id="{8BB77382-666C-A789-2E30-74F11E2CB411}"/>
                    </a:ext>
                  </a:extLst>
                </p:cNvPr>
                <p:cNvSpPr/>
                <p:nvPr/>
              </p:nvSpPr>
              <p:spPr>
                <a:xfrm>
                  <a:off x="4588829" y="779765"/>
                  <a:ext cx="1236268" cy="13021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Форма правления</a:t>
                  </a:r>
                  <a:endParaRPr lang="ru-RU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Овал 10">
                  <a:extLst>
                    <a:ext uri="{FF2B5EF4-FFF2-40B4-BE49-F238E27FC236}">
                      <a16:creationId xmlns:a16="http://schemas.microsoft.com/office/drawing/2014/main" xmlns="" id="{5D4B7CFC-1B41-EBCF-55D7-B51E8ED0BA1A}"/>
                    </a:ext>
                  </a:extLst>
                </p:cNvPr>
                <p:cNvSpPr/>
                <p:nvPr/>
              </p:nvSpPr>
              <p:spPr>
                <a:xfrm>
                  <a:off x="1346355" y="886351"/>
                  <a:ext cx="1236268" cy="13021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Полит. режим</a:t>
                  </a:r>
                  <a:endParaRPr lang="ru-RU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xmlns="" id="{5FF6C2E6-2491-B15C-6087-FE817A31590B}"/>
                    </a:ext>
                  </a:extLst>
                </p:cNvPr>
                <p:cNvSpPr/>
                <p:nvPr/>
              </p:nvSpPr>
              <p:spPr>
                <a:xfrm>
                  <a:off x="2956373" y="1940996"/>
                  <a:ext cx="1236268" cy="13021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Форма территориального устройства</a:t>
                  </a:r>
                  <a:endParaRPr lang="ru-RU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Овал 12">
                  <a:extLst>
                    <a:ext uri="{FF2B5EF4-FFF2-40B4-BE49-F238E27FC236}">
                      <a16:creationId xmlns:a16="http://schemas.microsoft.com/office/drawing/2014/main" xmlns="" id="{D66DAFA8-C913-6D1C-BA0C-549994730934}"/>
                    </a:ext>
                  </a:extLst>
                </p:cNvPr>
                <p:cNvSpPr/>
                <p:nvPr/>
              </p:nvSpPr>
              <p:spPr>
                <a:xfrm>
                  <a:off x="1710994" y="2866616"/>
                  <a:ext cx="1236268" cy="43891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Унитарные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1323F12D-1492-EE97-7136-4C1B82A486B4}"/>
                    </a:ext>
                  </a:extLst>
                </p:cNvPr>
                <p:cNvSpPr/>
                <p:nvPr/>
              </p:nvSpPr>
              <p:spPr>
                <a:xfrm>
                  <a:off x="1340746" y="2384172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Федеративные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E8CEDDC5-D702-82EF-4368-95F2B3FA7F85}"/>
                    </a:ext>
                  </a:extLst>
                </p:cNvPr>
                <p:cNvSpPr/>
                <p:nvPr/>
              </p:nvSpPr>
              <p:spPr>
                <a:xfrm>
                  <a:off x="2945153" y="3433207"/>
                  <a:ext cx="1235710" cy="38039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8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Конфедеративные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57943C99-A555-8D46-19C2-AFE33C6DB044}"/>
                    </a:ext>
                  </a:extLst>
                </p:cNvPr>
                <p:cNvSpPr/>
                <p:nvPr/>
              </p:nvSpPr>
              <p:spPr>
                <a:xfrm>
                  <a:off x="0" y="1542699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Тоталитаризм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058F12D6-FB72-239F-6125-0DB07D2B9954}"/>
                    </a:ext>
                  </a:extLst>
                </p:cNvPr>
                <p:cNvSpPr/>
                <p:nvPr/>
              </p:nvSpPr>
              <p:spPr>
                <a:xfrm>
                  <a:off x="100976" y="718057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Авторитаризм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A1114EA0-D97C-2123-A870-B23D99A1D887}"/>
                    </a:ext>
                  </a:extLst>
                </p:cNvPr>
                <p:cNvSpPr/>
                <p:nvPr/>
              </p:nvSpPr>
              <p:spPr>
                <a:xfrm>
                  <a:off x="1279038" y="269271"/>
                  <a:ext cx="1235710" cy="350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Демократия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BAA21D55-A2C8-323D-BD20-84616FE37DB1}"/>
                    </a:ext>
                  </a:extLst>
                </p:cNvPr>
                <p:cNvSpPr/>
                <p:nvPr/>
              </p:nvSpPr>
              <p:spPr>
                <a:xfrm>
                  <a:off x="5003955" y="2170999"/>
                  <a:ext cx="1155802" cy="4901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Республика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27CCC688-2CCF-5D7A-B630-0262797D8E26}"/>
                    </a:ext>
                  </a:extLst>
                </p:cNvPr>
                <p:cNvSpPr/>
                <p:nvPr/>
              </p:nvSpPr>
              <p:spPr>
                <a:xfrm>
                  <a:off x="4942247" y="173904"/>
                  <a:ext cx="1141172" cy="44587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Монархия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B70D65A2-D1F2-6AE7-D7F8-C453C14067EC}"/>
                    </a:ext>
                  </a:extLst>
                </p:cNvPr>
                <p:cNvSpPr/>
                <p:nvPr/>
              </p:nvSpPr>
              <p:spPr>
                <a:xfrm>
                  <a:off x="4218581" y="2900275"/>
                  <a:ext cx="1462481" cy="3727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Президентская правления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xmlns="" id="{059A4F0C-05F8-8FB0-0518-0E1DF7B0AEEF}"/>
                    </a:ext>
                  </a:extLst>
                </p:cNvPr>
                <p:cNvSpPr/>
                <p:nvPr/>
              </p:nvSpPr>
              <p:spPr>
                <a:xfrm>
                  <a:off x="6120309" y="2563686"/>
                  <a:ext cx="1448410" cy="3727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Парламентская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Овал 22">
                  <a:extLst>
                    <a:ext uri="{FF2B5EF4-FFF2-40B4-BE49-F238E27FC236}">
                      <a16:creationId xmlns:a16="http://schemas.microsoft.com/office/drawing/2014/main" xmlns="" id="{06CC75AB-2061-78DD-EF52-1927926C0F5E}"/>
                    </a:ext>
                  </a:extLst>
                </p:cNvPr>
                <p:cNvSpPr/>
                <p:nvPr/>
              </p:nvSpPr>
              <p:spPr>
                <a:xfrm>
                  <a:off x="6327872" y="1991485"/>
                  <a:ext cx="1448410" cy="3727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Смешанная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Овал 23">
                  <a:extLst>
                    <a:ext uri="{FF2B5EF4-FFF2-40B4-BE49-F238E27FC236}">
                      <a16:creationId xmlns:a16="http://schemas.microsoft.com/office/drawing/2014/main" xmlns="" id="{46E269F2-F49D-4319-0B29-5A452C129DF5}"/>
                    </a:ext>
                  </a:extLst>
                </p:cNvPr>
                <p:cNvSpPr/>
                <p:nvPr/>
              </p:nvSpPr>
              <p:spPr>
                <a:xfrm>
                  <a:off x="6400800" y="572201"/>
                  <a:ext cx="1236269" cy="35052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Абсолютная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xmlns="" id="{F6A16286-25B2-AD9E-FAB6-316532B35AB5}"/>
                    </a:ext>
                  </a:extLst>
                </p:cNvPr>
                <p:cNvSpPr/>
                <p:nvPr/>
              </p:nvSpPr>
              <p:spPr>
                <a:xfrm>
                  <a:off x="6159578" y="1245379"/>
                  <a:ext cx="1609344" cy="3511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kern="1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Конституционная</a:t>
                  </a:r>
                  <a:endParaRPr lang="ru-RU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xmlns="" id="{296BB0F0-F1B6-9BEC-13AE-6FCC5CF368BB}"/>
                    </a:ext>
                  </a:extLst>
                </p:cNvPr>
                <p:cNvCxnSpPr/>
                <p:nvPr/>
              </p:nvCxnSpPr>
              <p:spPr>
                <a:xfrm>
                  <a:off x="1873678" y="617080"/>
                  <a:ext cx="36576" cy="2711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>
                  <a:extLst>
                    <a:ext uri="{FF2B5EF4-FFF2-40B4-BE49-F238E27FC236}">
                      <a16:creationId xmlns:a16="http://schemas.microsoft.com/office/drawing/2014/main" xmlns="" id="{D9991958-6056-9776-0FA8-B8354DC7D504}"/>
                    </a:ext>
                  </a:extLst>
                </p:cNvPr>
                <p:cNvCxnSpPr/>
                <p:nvPr/>
              </p:nvCxnSpPr>
              <p:spPr>
                <a:xfrm>
                  <a:off x="1228549" y="976108"/>
                  <a:ext cx="241401" cy="13898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>
                  <a:extLst>
                    <a:ext uri="{FF2B5EF4-FFF2-40B4-BE49-F238E27FC236}">
                      <a16:creationId xmlns:a16="http://schemas.microsoft.com/office/drawing/2014/main" xmlns="" id="{B4B7DBC6-311A-CE18-EA0B-EDC0B6F55BCB}"/>
                    </a:ext>
                  </a:extLst>
                </p:cNvPr>
                <p:cNvCxnSpPr/>
                <p:nvPr/>
              </p:nvCxnSpPr>
              <p:spPr>
                <a:xfrm>
                  <a:off x="1239769" y="1722214"/>
                  <a:ext cx="1024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xmlns="" id="{901BB6FD-D018-8CBD-D8D4-F837C0BAE7BF}"/>
                    </a:ext>
                  </a:extLst>
                </p:cNvPr>
                <p:cNvCxnSpPr/>
                <p:nvPr/>
              </p:nvCxnSpPr>
              <p:spPr>
                <a:xfrm flipH="1">
                  <a:off x="2574905" y="2513198"/>
                  <a:ext cx="36614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xmlns="" id="{59965E2A-B681-2E28-18FF-7C7F9C7135A0}"/>
                    </a:ext>
                  </a:extLst>
                </p:cNvPr>
                <p:cNvCxnSpPr/>
                <p:nvPr/>
              </p:nvCxnSpPr>
              <p:spPr>
                <a:xfrm flipH="1">
                  <a:off x="2917104" y="3001252"/>
                  <a:ext cx="169545" cy="190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xmlns="" id="{87962DFC-86F6-3A38-CDB6-BFBE097CC1B0}"/>
                    </a:ext>
                  </a:extLst>
                </p:cNvPr>
                <p:cNvCxnSpPr/>
                <p:nvPr/>
              </p:nvCxnSpPr>
              <p:spPr>
                <a:xfrm>
                  <a:off x="3539794" y="3242474"/>
                  <a:ext cx="0" cy="19039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xmlns="" id="{CB386E6E-F8C5-7F38-725D-9D3FFBDAC1DB}"/>
                    </a:ext>
                  </a:extLst>
                </p:cNvPr>
                <p:cNvCxnSpPr/>
                <p:nvPr/>
              </p:nvCxnSpPr>
              <p:spPr>
                <a:xfrm flipH="1">
                  <a:off x="5015175" y="2602955"/>
                  <a:ext cx="190576" cy="3070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xmlns="" id="{DD523EC9-67F5-D4AB-0776-398CFF42F3A9}"/>
                    </a:ext>
                  </a:extLst>
                </p:cNvPr>
                <p:cNvCxnSpPr/>
                <p:nvPr/>
              </p:nvCxnSpPr>
              <p:spPr>
                <a:xfrm>
                  <a:off x="6081040" y="2563686"/>
                  <a:ext cx="241402" cy="365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>
                  <a:extLst>
                    <a:ext uri="{FF2B5EF4-FFF2-40B4-BE49-F238E27FC236}">
                      <a16:creationId xmlns:a16="http://schemas.microsoft.com/office/drawing/2014/main" xmlns="" id="{4522294B-9F6C-0A0F-5302-67C14B2F9B14}"/>
                    </a:ext>
                  </a:extLst>
                </p:cNvPr>
                <p:cNvCxnSpPr/>
                <p:nvPr/>
              </p:nvCxnSpPr>
              <p:spPr>
                <a:xfrm flipH="1">
                  <a:off x="6081040" y="2193438"/>
                  <a:ext cx="241681" cy="7335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>
                  <a:extLst>
                    <a:ext uri="{FF2B5EF4-FFF2-40B4-BE49-F238E27FC236}">
                      <a16:creationId xmlns:a16="http://schemas.microsoft.com/office/drawing/2014/main" xmlns="" id="{C7FA9A5E-49D7-0340-D24A-E9FB7DB56E76}"/>
                    </a:ext>
                  </a:extLst>
                </p:cNvPr>
                <p:cNvCxnSpPr>
                  <a:cxnSpLocks/>
                  <a:endCxn id="20" idx="6"/>
                </p:cNvCxnSpPr>
                <p:nvPr/>
              </p:nvCxnSpPr>
              <p:spPr>
                <a:xfrm flipH="1" flipV="1">
                  <a:off x="6083419" y="396840"/>
                  <a:ext cx="317582" cy="40536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>
                  <a:extLst>
                    <a:ext uri="{FF2B5EF4-FFF2-40B4-BE49-F238E27FC236}">
                      <a16:creationId xmlns:a16="http://schemas.microsoft.com/office/drawing/2014/main" xmlns="" id="{B7C19A25-0C37-C0C4-B113-97EC3051C007}"/>
                    </a:ext>
                  </a:extLst>
                </p:cNvPr>
                <p:cNvCxnSpPr/>
                <p:nvPr/>
              </p:nvCxnSpPr>
              <p:spPr>
                <a:xfrm>
                  <a:off x="5531278" y="617080"/>
                  <a:ext cx="36576" cy="2711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>
                  <a:extLst>
                    <a:ext uri="{FF2B5EF4-FFF2-40B4-BE49-F238E27FC236}">
                      <a16:creationId xmlns:a16="http://schemas.microsoft.com/office/drawing/2014/main" xmlns="" id="{78D638FE-22A3-138C-FF95-0035DB79B66E}"/>
                    </a:ext>
                  </a:extLst>
                </p:cNvPr>
                <p:cNvCxnSpPr/>
                <p:nvPr/>
              </p:nvCxnSpPr>
              <p:spPr>
                <a:xfrm>
                  <a:off x="4403705" y="1150012"/>
                  <a:ext cx="211759" cy="10957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xmlns="" id="{DE4A93E3-A0FA-1243-5289-F7319D2392EF}"/>
                    </a:ext>
                  </a:extLst>
                </p:cNvPr>
                <p:cNvCxnSpPr/>
                <p:nvPr/>
              </p:nvCxnSpPr>
              <p:spPr>
                <a:xfrm>
                  <a:off x="3579062" y="1767092"/>
                  <a:ext cx="0" cy="17658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>
                  <a:extLst>
                    <a:ext uri="{FF2B5EF4-FFF2-40B4-BE49-F238E27FC236}">
                      <a16:creationId xmlns:a16="http://schemas.microsoft.com/office/drawing/2014/main" xmlns="" id="{0F18D894-18AA-6013-95D0-BEC75DBDBE7C}"/>
                    </a:ext>
                  </a:extLst>
                </p:cNvPr>
                <p:cNvCxnSpPr/>
                <p:nvPr/>
              </p:nvCxnSpPr>
              <p:spPr>
                <a:xfrm flipH="1">
                  <a:off x="2552466" y="1206111"/>
                  <a:ext cx="190576" cy="13883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7ACA4221-6817-9F3E-E6B0-5650709ABF8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7982030" y="4220787"/>
              <a:ext cx="391081" cy="1155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921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A9D47-0614-885F-829C-6B7A2CB5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39009" cy="1400530"/>
          </a:xfrm>
        </p:spPr>
        <p:txBody>
          <a:bodyPr/>
          <a:lstStyle/>
          <a:p>
            <a:r>
              <a:rPr lang="ru-RU" dirty="0" smtClean="0"/>
              <a:t>Результативность и эффективность </a:t>
            </a:r>
            <a:r>
              <a:rPr lang="ru-RU" dirty="0"/>
              <a:t>применения приёма «Кластер»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709A9-BCA3-11B7-00E6-EE77E708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50720"/>
            <a:ext cx="9631680" cy="4785360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ребята стали активно участвовать</a:t>
            </a:r>
            <a:r>
              <a:rPr lang="ru-RU" dirty="0" smtClean="0"/>
              <a:t> </a:t>
            </a:r>
            <a:r>
              <a:rPr lang="ru-RU" dirty="0"/>
              <a:t>в научно-практических конференциях, во Всероссийских конкурсах исследовательских и творческих работ. </a:t>
            </a:r>
            <a:r>
              <a:rPr lang="ru-RU" dirty="0" smtClean="0"/>
              <a:t>По </a:t>
            </a:r>
            <a:r>
              <a:rPr lang="ru-RU" dirty="0"/>
              <a:t>результатам анализа </a:t>
            </a:r>
            <a:r>
              <a:rPr lang="ru-RU" dirty="0" smtClean="0"/>
              <a:t>олимпиад и </a:t>
            </a:r>
            <a:r>
              <a:rPr lang="ru-RU" dirty="0" err="1" smtClean="0"/>
              <a:t>впр</a:t>
            </a:r>
            <a:r>
              <a:rPr lang="ru-RU" dirty="0" smtClean="0"/>
              <a:t> видно</a:t>
            </a:r>
            <a:r>
              <a:rPr lang="ru-RU" dirty="0"/>
              <a:t>, что </a:t>
            </a:r>
            <a:r>
              <a:rPr lang="ru-RU" dirty="0"/>
              <a:t>появляется </a:t>
            </a:r>
            <a:r>
              <a:rPr lang="ru-RU" b="1" dirty="0" smtClean="0"/>
              <a:t>больше критических </a:t>
            </a:r>
            <a:r>
              <a:rPr lang="ru-RU" dirty="0" smtClean="0"/>
              <a:t>ответов, уже </a:t>
            </a:r>
            <a:r>
              <a:rPr lang="ru-RU" dirty="0"/>
              <a:t>нет тех ответов в </a:t>
            </a:r>
            <a:r>
              <a:rPr lang="ru-RU" dirty="0" smtClean="0"/>
              <a:t>одно предложение.</a:t>
            </a:r>
            <a:r>
              <a:rPr lang="ru-RU" dirty="0"/>
              <a:t> </a:t>
            </a:r>
            <a:r>
              <a:rPr lang="ru-RU" dirty="0" smtClean="0"/>
              <a:t> Учащиеся</a:t>
            </a:r>
            <a:r>
              <a:rPr lang="ru-RU" dirty="0"/>
              <a:t> </a:t>
            </a:r>
            <a:r>
              <a:rPr lang="ru-RU" b="1" dirty="0"/>
              <a:t>начинают размышлять</a:t>
            </a:r>
            <a:r>
              <a:rPr lang="ru-RU" dirty="0" smtClean="0"/>
              <a:t>,, </a:t>
            </a:r>
            <a:r>
              <a:rPr lang="ru-RU" dirty="0"/>
              <a:t>стараются строить </a:t>
            </a:r>
            <a:r>
              <a:rPr lang="ru-RU" b="1" dirty="0"/>
              <a:t>монологическую речь</a:t>
            </a:r>
            <a:r>
              <a:rPr lang="ru-RU" dirty="0"/>
              <a:t>. Повысился интерес к выполнению проектов по </a:t>
            </a:r>
            <a:r>
              <a:rPr lang="ru-RU" dirty="0" smtClean="0"/>
              <a:t>истории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b="1" dirty="0" smtClean="0"/>
              <a:t>итоговый проект по истории или обществознанию предпочло на 20% больше обучающихся</a:t>
            </a:r>
            <a:r>
              <a:rPr lang="ru-RU" dirty="0" smtClean="0"/>
              <a:t>, чем в прошлом году)</a:t>
            </a:r>
          </a:p>
          <a:p>
            <a:pPr fontAlgn="base"/>
            <a:r>
              <a:rPr lang="ru-RU" dirty="0" smtClean="0"/>
              <a:t>Подобные </a:t>
            </a:r>
            <a:r>
              <a:rPr lang="ru-RU" b="1" dirty="0" smtClean="0"/>
              <a:t>успехи стали возможны </a:t>
            </a:r>
            <a:r>
              <a:rPr lang="ru-RU" dirty="0" smtClean="0"/>
              <a:t>благодаря вариативности метода, его применимость в работе с самыми разными в плане психологического развития обучающимися, поддержанию постоянной </a:t>
            </a:r>
            <a:r>
              <a:rPr lang="ru-RU" b="1" dirty="0" smtClean="0"/>
              <a:t>ситуации успеха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095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ИКТ и приём «Кластер»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25" y="2052918"/>
            <a:ext cx="10320592" cy="39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Одним из преимуществ применения приёма </a:t>
            </a:r>
            <a:r>
              <a:rPr lang="ru-RU" dirty="0" smtClean="0"/>
              <a:t>Кластер для меня, </a:t>
            </a:r>
            <a:r>
              <a:rPr lang="ru-RU" dirty="0"/>
              <a:t>является его пригодность и простота освоения при помощи информационных технологий, так для облегчения </a:t>
            </a:r>
            <a:r>
              <a:rPr lang="ru-RU" dirty="0" smtClean="0"/>
              <a:t>работы молодых </a:t>
            </a:r>
            <a:r>
              <a:rPr lang="ru-RU" dirty="0"/>
              <a:t>педагогов и обучающихся можно рекомендовать следующие ресурсы: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https://my.visme.co/</a:t>
            </a:r>
            <a:r>
              <a:rPr lang="ru-RU" dirty="0"/>
              <a:t> - удобный рабочий стол для создания блок-схем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https://4ege.ru/obshestvoznanie/4466-tablicy-po-obschestvoznaniyu-v-forme-shpargalok.html</a:t>
            </a:r>
            <a:r>
              <a:rPr lang="ru-RU" dirty="0"/>
              <a:t> - большая подборка таблиц по обществознанию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https://www.euroki.org/tablici/istoriya</a:t>
            </a:r>
            <a:r>
              <a:rPr lang="ru-RU" dirty="0"/>
              <a:t> - большая подборка таблиц по истории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21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о применении приёма «Кластер»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70" y="2010126"/>
            <a:ext cx="4735730" cy="44623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Позволяет </a:t>
            </a:r>
            <a:r>
              <a:rPr lang="ru-RU" dirty="0"/>
              <a:t>охватить избыточный объем информации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Может </a:t>
            </a:r>
            <a:r>
              <a:rPr lang="ru-RU" dirty="0"/>
              <a:t>быть </a:t>
            </a:r>
            <a:r>
              <a:rPr lang="ru-RU" dirty="0" smtClean="0"/>
              <a:t>использован </a:t>
            </a:r>
            <a:r>
              <a:rPr lang="ru-RU" dirty="0"/>
              <a:t>на всех этапах </a:t>
            </a:r>
            <a:r>
              <a:rPr lang="ru-RU" dirty="0" smtClean="0"/>
              <a:t>урока.</a:t>
            </a:r>
          </a:p>
          <a:p>
            <a:r>
              <a:rPr lang="ru-RU" dirty="0" smtClean="0"/>
              <a:t>Дает возможность организации как индивидуальной, так и коллективной деятельности</a:t>
            </a:r>
          </a:p>
          <a:p>
            <a:r>
              <a:rPr lang="ru-RU" dirty="0" smtClean="0"/>
              <a:t>Осваиваются </a:t>
            </a:r>
            <a:r>
              <a:rPr lang="ru-RU" dirty="0"/>
              <a:t>любыми </a:t>
            </a:r>
            <a:r>
              <a:rPr lang="ru-RU" dirty="0" smtClean="0"/>
              <a:t>возрастами</a:t>
            </a:r>
          </a:p>
          <a:p>
            <a:r>
              <a:rPr lang="ru-RU" dirty="0"/>
              <a:t>Предметная область не ограничена, использование кластеров возможно при изучении самых разнообразных тем.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 txBox="1">
            <a:spLocks/>
          </p:cNvSpPr>
          <p:nvPr/>
        </p:nvSpPr>
        <p:spPr>
          <a:xfrm>
            <a:off x="6777120" y="2010127"/>
            <a:ext cx="5075575" cy="461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По моему опыту, в начале знакомства ребят с методом Кластеров, на уроке создаётся </a:t>
            </a:r>
            <a:r>
              <a:rPr lang="ru-RU" dirty="0"/>
              <a:t>рабочий </a:t>
            </a:r>
            <a:r>
              <a:rPr lang="ru-RU" dirty="0" smtClean="0"/>
              <a:t>шум, </a:t>
            </a:r>
            <a:r>
              <a:rPr lang="ru-RU" b="1" dirty="0" smtClean="0"/>
              <a:t>но к приему обучающиеся довольно быстро привыкают и проблема сходит на нет.</a:t>
            </a:r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метод требует от педагога дополнительной подготовки к уроку – составление схем, заготовка конвертов, </a:t>
            </a:r>
            <a:r>
              <a:rPr lang="ru-RU" dirty="0" smtClean="0"/>
              <a:t>карточек.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7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 2\Desktop\logo_pelik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32" y="12065"/>
            <a:ext cx="6845935" cy="68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6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423ED-5891-BC6A-91F6-3D7A1F44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015" y="1915758"/>
            <a:ext cx="6185970" cy="2656242"/>
          </a:xfrm>
        </p:spPr>
        <p:txBody>
          <a:bodyPr/>
          <a:lstStyle/>
          <a:p>
            <a:pPr algn="r"/>
            <a:r>
              <a:rPr lang="ru-RU" dirty="0"/>
              <a:t>Я слышу и забываю.</a:t>
            </a:r>
            <a:br>
              <a:rPr lang="ru-RU" dirty="0"/>
            </a:br>
            <a:r>
              <a:rPr lang="ru-RU" dirty="0"/>
              <a:t> Я вижу и запоминаю. </a:t>
            </a:r>
            <a:br>
              <a:rPr lang="ru-RU" dirty="0"/>
            </a:br>
            <a:r>
              <a:rPr lang="ru-RU" dirty="0"/>
              <a:t>Я делаю и понимаю.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—  Конфуций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8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F73962-4D8A-83A4-FBA8-EE5AABE3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1400530"/>
          </a:xfrm>
        </p:spPr>
        <p:txBody>
          <a:bodyPr/>
          <a:lstStyle/>
          <a:p>
            <a:r>
              <a:rPr lang="ru-RU" dirty="0"/>
              <a:t>Деятельность педагога регулирует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CBC2F7-07B9-437F-4B3D-2CE9E929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84832"/>
            <a:ext cx="10253472" cy="4425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900" dirty="0"/>
              <a:t>	В основу ФГОС положен </a:t>
            </a:r>
            <a:r>
              <a:rPr lang="ru-RU" sz="2900" b="1" dirty="0"/>
              <a:t>системно-деятельностный подход</a:t>
            </a:r>
            <a:r>
              <a:rPr lang="ru-RU" sz="2900" dirty="0"/>
              <a:t>, </a:t>
            </a:r>
            <a:r>
              <a:rPr lang="ru-RU" sz="2900" dirty="0" smtClean="0"/>
              <a:t>чья концептуальная </a:t>
            </a:r>
            <a:r>
              <a:rPr lang="ru-RU" sz="2900" dirty="0"/>
              <a:t>основа </a:t>
            </a:r>
            <a:r>
              <a:rPr lang="ru-RU" sz="2900" dirty="0" smtClean="0"/>
              <a:t>обеспечивает</a:t>
            </a:r>
            <a:r>
              <a:rPr lang="ru-RU" sz="2900" dirty="0"/>
              <a:t>:</a:t>
            </a:r>
          </a:p>
          <a:p>
            <a:r>
              <a:rPr lang="ru-RU" sz="2900" dirty="0"/>
              <a:t>•	формирование готовности личности к саморазвитию и непрерывному образованию;</a:t>
            </a:r>
          </a:p>
          <a:p>
            <a:r>
              <a:rPr lang="ru-RU" sz="2900" dirty="0"/>
              <a:t>•	проектирование и конструирование социальной среды развития обучающихся в системе образования;</a:t>
            </a:r>
          </a:p>
          <a:p>
            <a:r>
              <a:rPr lang="ru-RU" sz="2900" dirty="0"/>
              <a:t>•	активную учебно-познавательную деятельность обучающихся;</a:t>
            </a:r>
          </a:p>
          <a:p>
            <a:r>
              <a:rPr lang="ru-RU" sz="2900" dirty="0"/>
              <a:t>•	построение образовательного процесса с учётом индивидуальных возрастных, психологических и физиологических особенностей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8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E18A0-CC2F-EC3A-20CE-6E7C5C7C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19748" cy="1400530"/>
          </a:xfrm>
        </p:spPr>
        <p:txBody>
          <a:bodyPr/>
          <a:lstStyle/>
          <a:p>
            <a:r>
              <a:rPr lang="ru-RU" sz="4400" b="1" dirty="0" smtClean="0"/>
              <a:t>Результат применения системно-</a:t>
            </a:r>
            <a:r>
              <a:rPr lang="ru-RU" sz="4400" b="1" dirty="0" err="1" smtClean="0"/>
              <a:t>деятельностного</a:t>
            </a:r>
            <a:r>
              <a:rPr lang="ru-RU" sz="4400" b="1" dirty="0" smtClean="0"/>
              <a:t> подхода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D4C71D-54FB-AFB9-971D-C05B4430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404723" cy="3348138"/>
          </a:xfrm>
        </p:spPr>
        <p:txBody>
          <a:bodyPr>
            <a:normAutofit/>
          </a:bodyPr>
          <a:lstStyle/>
          <a:p>
            <a:r>
              <a:rPr lang="ru-RU" dirty="0" smtClean="0"/>
              <a:t>креативный </a:t>
            </a:r>
            <a:r>
              <a:rPr lang="ru-RU" dirty="0"/>
              <a:t>и </a:t>
            </a:r>
            <a:r>
              <a:rPr lang="ru-RU" b="1" u="sng" dirty="0"/>
              <a:t>критически мыслящий</a:t>
            </a:r>
            <a:r>
              <a:rPr lang="ru-RU" dirty="0"/>
              <a:t>, активно и целенаправленно познающий мир, осознающий ценность образования и науки, труда и творчества для человека и </a:t>
            </a:r>
            <a:r>
              <a:rPr lang="ru-RU" dirty="0"/>
              <a:t>общества, умеющий </a:t>
            </a:r>
            <a:r>
              <a:rPr lang="ru-RU" dirty="0" smtClean="0"/>
              <a:t>ориентироваться </a:t>
            </a:r>
            <a:r>
              <a:rPr lang="ru-RU" dirty="0"/>
              <a:t>в различных источниках информации </a:t>
            </a:r>
            <a:r>
              <a:rPr lang="ru-RU" dirty="0" smtClean="0"/>
              <a:t>выпускник.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F7E6F6B-A47F-D341-BC93-D86A4CBE90A7}"/>
              </a:ext>
            </a:extLst>
          </p:cNvPr>
          <p:cNvSpPr txBox="1">
            <a:spLocks/>
          </p:cNvSpPr>
          <p:nvPr/>
        </p:nvSpPr>
        <p:spPr>
          <a:xfrm>
            <a:off x="991058" y="3723106"/>
            <a:ext cx="10209884" cy="1309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dirty="0"/>
              <a:t>В условиях </a:t>
            </a:r>
            <a:r>
              <a:rPr lang="ru-RU" dirty="0" smtClean="0"/>
              <a:t>современного развития информационных технологий </a:t>
            </a:r>
            <a:r>
              <a:rPr lang="ru-RU" dirty="0"/>
              <a:t>эти требования к сформированным навыкам будущих граждан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u="sng" dirty="0"/>
              <a:t>актуальны, как никогда ранее в истории России.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AF7E6F6B-A47F-D341-BC93-D86A4CBE90A7}"/>
              </a:ext>
            </a:extLst>
          </p:cNvPr>
          <p:cNvSpPr txBox="1">
            <a:spLocks/>
          </p:cNvSpPr>
          <p:nvPr/>
        </p:nvSpPr>
        <p:spPr>
          <a:xfrm>
            <a:off x="991058" y="5445226"/>
            <a:ext cx="10209884" cy="5440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НЕОБХОДИМО РАЗВИВАТЬ КРИТИЧЕСКОЕ МЫШЛЕНИЕ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9424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788E8-C636-CC71-9589-7D940C54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развивать критическое мышление?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9F7B4-BCB7-B2F8-5D72-9524F5ED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Конструктивную основу «технологии критического мышления»  составляет базовая модель трех стадий организации учебного процесса:  </a:t>
            </a:r>
            <a:r>
              <a:rPr lang="ru-RU" b="1" i="1" u="sng" dirty="0"/>
              <a:t>"Вызов - осмысление - размышление". </a:t>
            </a:r>
          </a:p>
          <a:p>
            <a:r>
              <a:rPr lang="ru-RU" dirty="0"/>
              <a:t>На этапе </a:t>
            </a:r>
            <a:r>
              <a:rPr lang="ru-RU" b="1" i="1" u="sng" dirty="0"/>
              <a:t>вызова</a:t>
            </a:r>
            <a:r>
              <a:rPr lang="ru-RU" dirty="0"/>
              <a:t> актуализируются имеющиеся знания, формируется интерес, определяются цели рассмотрения той или иной темы. </a:t>
            </a:r>
          </a:p>
          <a:p>
            <a:r>
              <a:rPr lang="ru-RU" dirty="0"/>
              <a:t>На стадии </a:t>
            </a:r>
            <a:r>
              <a:rPr lang="ru-RU" b="1" i="1" u="sng" dirty="0"/>
              <a:t>осмысления</a:t>
            </a:r>
            <a:r>
              <a:rPr lang="ru-RU" dirty="0"/>
              <a:t> обучающийся  вступает в контакт с новой информацией, происходит ее систематизация.</a:t>
            </a:r>
          </a:p>
          <a:p>
            <a:r>
              <a:rPr lang="ru-RU" dirty="0"/>
              <a:t>Этап </a:t>
            </a:r>
            <a:r>
              <a:rPr lang="ru-RU" b="1" i="1" u="sng" dirty="0"/>
              <a:t>размышления</a:t>
            </a:r>
            <a:r>
              <a:rPr lang="ru-RU" dirty="0"/>
              <a:t> (рефлексии)характеризуется тем, что учащиеся  закрепляют новые знания и активно перестраивают собственные первичные представления с тем, чтобы включить в них новые понятия.</a:t>
            </a:r>
          </a:p>
        </p:txBody>
      </p:sp>
    </p:spTree>
    <p:extLst>
      <p:ext uri="{BB962C8B-B14F-4D97-AF65-F5344CB8AC3E}">
        <p14:creationId xmlns:p14="http://schemas.microsoft.com/office/powerpoint/2010/main" val="313431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0AC263-8A92-8803-397C-86F0EF13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77" y="1048870"/>
            <a:ext cx="3389441" cy="804377"/>
          </a:xfrm>
        </p:spPr>
        <p:txBody>
          <a:bodyPr/>
          <a:lstStyle/>
          <a:p>
            <a:r>
              <a:rPr lang="ru-RU" sz="2400" dirty="0"/>
              <a:t>Приёмы стадии осмысления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1F6523-B96E-B91D-5BCB-36FF6969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271" y="2109218"/>
            <a:ext cx="3517455" cy="3279648"/>
          </a:xfrm>
        </p:spPr>
        <p:txBody>
          <a:bodyPr>
            <a:normAutofit fontScale="92500" lnSpcReduction="20000"/>
          </a:bodyPr>
          <a:lstStyle/>
          <a:p>
            <a:r>
              <a:rPr lang="ru-RU" i="0" u="sng" dirty="0" smtClean="0">
                <a:effectLst/>
              </a:rPr>
              <a:t>Кластер </a:t>
            </a:r>
            <a:endParaRPr lang="ru-RU" i="0" u="sng" dirty="0">
              <a:effectLst/>
            </a:endParaRPr>
          </a:p>
          <a:p>
            <a:r>
              <a:rPr lang="ru-RU" i="0" dirty="0">
                <a:effectLst/>
              </a:rPr>
              <a:t>Зигзаг </a:t>
            </a:r>
          </a:p>
          <a:p>
            <a:r>
              <a:rPr lang="ru-RU" i="0" dirty="0">
                <a:effectLst/>
              </a:rPr>
              <a:t>ИНСЕРТ </a:t>
            </a:r>
          </a:p>
          <a:p>
            <a:r>
              <a:rPr lang="ru-RU" i="0" dirty="0">
                <a:effectLst/>
              </a:rPr>
              <a:t>ИДЕАЛ</a:t>
            </a:r>
          </a:p>
          <a:p>
            <a:r>
              <a:rPr lang="ru-RU" i="0" dirty="0">
                <a:effectLst/>
              </a:rPr>
              <a:t>Кубик Блума</a:t>
            </a:r>
          </a:p>
          <a:p>
            <a:r>
              <a:rPr lang="ru-RU" i="0" dirty="0">
                <a:effectLst/>
              </a:rPr>
              <a:t>Таблица ЗХУ</a:t>
            </a:r>
            <a:endParaRPr lang="ru-RU" dirty="0"/>
          </a:p>
          <a:p>
            <a:r>
              <a:rPr lang="ru-RU" i="0" dirty="0" err="1">
                <a:effectLst/>
              </a:rPr>
              <a:t>Фишбоун</a:t>
            </a:r>
            <a:endParaRPr lang="ru-RU" i="0" dirty="0">
              <a:effectLst/>
            </a:endParaRPr>
          </a:p>
          <a:p>
            <a:r>
              <a:rPr lang="ru-RU" i="0" dirty="0">
                <a:effectLst/>
              </a:rPr>
              <a:t>Таблица аргументов</a:t>
            </a:r>
          </a:p>
          <a:p>
            <a:r>
              <a:rPr lang="ru-RU" i="0" dirty="0" err="1">
                <a:effectLst/>
              </a:rPr>
              <a:t>Взаимообучение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3843B0-D160-5D9C-00BB-1E7A2B873A44}"/>
              </a:ext>
            </a:extLst>
          </p:cNvPr>
          <p:cNvSpPr txBox="1"/>
          <p:nvPr/>
        </p:nvSpPr>
        <p:spPr>
          <a:xfrm>
            <a:off x="4450077" y="5299014"/>
            <a:ext cx="32918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Работа на стадии осмысления ведется как индивидуальная, так и групповая. Причем важно, чтобы индивидуальный поиск или размышление предваряли групповой этап и обсуждение.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00DA88C-1C0F-F056-AA19-6F4CAF045DAB}"/>
              </a:ext>
            </a:extLst>
          </p:cNvPr>
          <p:cNvSpPr txBox="1">
            <a:spLocks/>
          </p:cNvSpPr>
          <p:nvPr/>
        </p:nvSpPr>
        <p:spPr>
          <a:xfrm>
            <a:off x="646111" y="1048870"/>
            <a:ext cx="3389441" cy="804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Приёмы стадии вызова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4C3D7F94-0D42-F563-87EA-8C61F42FF62A}"/>
              </a:ext>
            </a:extLst>
          </p:cNvPr>
          <p:cNvSpPr txBox="1">
            <a:spLocks/>
          </p:cNvSpPr>
          <p:nvPr/>
        </p:nvSpPr>
        <p:spPr>
          <a:xfrm>
            <a:off x="646111" y="1853249"/>
            <a:ext cx="2999297" cy="3535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u="sng" dirty="0"/>
              <a:t>Кластер</a:t>
            </a:r>
          </a:p>
          <a:p>
            <a:r>
              <a:rPr lang="ru-RU" dirty="0" smtClean="0"/>
              <a:t>ИНСЕРТ</a:t>
            </a:r>
            <a:endParaRPr lang="ru-RU" dirty="0"/>
          </a:p>
          <a:p>
            <a:r>
              <a:rPr lang="ru-RU" dirty="0" smtClean="0"/>
              <a:t>Толстые </a:t>
            </a:r>
            <a:r>
              <a:rPr lang="ru-RU" dirty="0"/>
              <a:t>и тонкие вопросы</a:t>
            </a:r>
          </a:p>
          <a:p>
            <a:r>
              <a:rPr lang="ru-RU" dirty="0"/>
              <a:t>Инвентаризация</a:t>
            </a:r>
          </a:p>
          <a:p>
            <a:r>
              <a:rPr lang="ru-RU" dirty="0" smtClean="0"/>
              <a:t>Ассоциации</a:t>
            </a:r>
            <a:r>
              <a:rPr lang="ru-RU" dirty="0"/>
              <a:t>. </a:t>
            </a:r>
          </a:p>
          <a:p>
            <a:r>
              <a:rPr lang="ru-RU" dirty="0"/>
              <a:t>Мозговой штурм </a:t>
            </a:r>
          </a:p>
          <a:p>
            <a:r>
              <a:rPr lang="ru-RU" dirty="0" smtClean="0"/>
              <a:t>Перепутанные </a:t>
            </a:r>
            <a:r>
              <a:rPr lang="ru-RU" dirty="0"/>
              <a:t>цепочки. </a:t>
            </a:r>
          </a:p>
          <a:p>
            <a:r>
              <a:rPr lang="ru-RU" dirty="0"/>
              <a:t>Ключевые слова.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43E549-51AC-2CBD-750E-EA8F9E4A6C9C}"/>
              </a:ext>
            </a:extLst>
          </p:cNvPr>
          <p:cNvSpPr txBox="1"/>
          <p:nvPr/>
        </p:nvSpPr>
        <p:spPr>
          <a:xfrm>
            <a:off x="646111" y="5389619"/>
            <a:ext cx="3291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Важное условие всех приемов стадии вызова: никакой критики и никакого анализа!</a:t>
            </a:r>
          </a:p>
          <a:p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218CBBD-C152-A2CB-C50E-0667568CAE5F}"/>
              </a:ext>
            </a:extLst>
          </p:cNvPr>
          <p:cNvSpPr txBox="1">
            <a:spLocks/>
          </p:cNvSpPr>
          <p:nvPr/>
        </p:nvSpPr>
        <p:spPr>
          <a:xfrm>
            <a:off x="8071099" y="1048870"/>
            <a:ext cx="3474790" cy="804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Приёмы стадии </a:t>
            </a:r>
            <a:r>
              <a:rPr lang="ru-RU" sz="2400" dirty="0" smtClean="0"/>
              <a:t>рефлексии</a:t>
            </a:r>
            <a:endParaRPr lang="ru-RU" sz="240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5F742776-4578-A22D-0697-0BE22BD3073D}"/>
              </a:ext>
            </a:extLst>
          </p:cNvPr>
          <p:cNvSpPr txBox="1">
            <a:spLocks/>
          </p:cNvSpPr>
          <p:nvPr/>
        </p:nvSpPr>
        <p:spPr>
          <a:xfrm>
            <a:off x="8071099" y="2109218"/>
            <a:ext cx="2741611" cy="327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u="sng" dirty="0" smtClean="0"/>
              <a:t>Кластер</a:t>
            </a:r>
          </a:p>
          <a:p>
            <a:r>
              <a:rPr lang="ru-RU" dirty="0" smtClean="0"/>
              <a:t>Зигзаг </a:t>
            </a:r>
          </a:p>
          <a:p>
            <a:r>
              <a:rPr lang="ru-RU" dirty="0" smtClean="0"/>
              <a:t>ИНСЕРТ </a:t>
            </a:r>
          </a:p>
          <a:p>
            <a:r>
              <a:rPr lang="ru-RU" dirty="0" smtClean="0"/>
              <a:t>ИДЕАЛ</a:t>
            </a:r>
          </a:p>
          <a:p>
            <a:r>
              <a:rPr lang="ru-RU" dirty="0" smtClean="0"/>
              <a:t>Кубик </a:t>
            </a:r>
            <a:r>
              <a:rPr lang="ru-RU" dirty="0" err="1" smtClean="0"/>
              <a:t>Блума</a:t>
            </a:r>
            <a:endParaRPr lang="ru-RU" dirty="0" smtClean="0"/>
          </a:p>
          <a:p>
            <a:r>
              <a:rPr lang="ru-RU" dirty="0" smtClean="0"/>
              <a:t>Таблица ЗХУ</a:t>
            </a:r>
          </a:p>
          <a:p>
            <a:r>
              <a:rPr lang="ru-RU" dirty="0" err="1" smtClean="0"/>
              <a:t>Фишбоун</a:t>
            </a:r>
            <a:endParaRPr lang="ru-RU" dirty="0" smtClean="0"/>
          </a:p>
          <a:p>
            <a:r>
              <a:rPr lang="ru-RU" dirty="0" err="1" smtClean="0"/>
              <a:t>Взаимообучение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0FA451-BB74-FBDD-2C08-1E66E3BE5E75}"/>
              </a:ext>
            </a:extLst>
          </p:cNvPr>
          <p:cNvSpPr txBox="1"/>
          <p:nvPr/>
        </p:nvSpPr>
        <p:spPr>
          <a:xfrm>
            <a:off x="8071099" y="5297488"/>
            <a:ext cx="3732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Работа на стадии осмысления ведется как индивидуальная, так и групповая. Причем важно, чтобы индивидуальный поиск или размышление предваряли групповой этап и обсуждение.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497" y="246889"/>
            <a:ext cx="9268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Некоторые приемы, применяемые в МБОУ «СОШ №196» на уроках истории и обществознания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974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A9D47-0614-885F-829C-6B7A2CB5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Приём «Кластер»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709A9-BCA3-11B7-00E6-EE77E708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47" y="1331259"/>
            <a:ext cx="8946541" cy="522194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многообразии технологических приемов в работе учителя истории и обществознания </a:t>
            </a:r>
            <a:r>
              <a:rPr lang="ru-RU" dirty="0" smtClean="0"/>
              <a:t>для меня выгодно </a:t>
            </a:r>
            <a:r>
              <a:rPr lang="ru-RU" dirty="0"/>
              <a:t>выделяется приём «Кластер» </a:t>
            </a:r>
          </a:p>
          <a:p>
            <a:r>
              <a:rPr lang="ru-RU" b="1" dirty="0"/>
              <a:t>Кластер</a:t>
            </a:r>
            <a:r>
              <a:rPr lang="ru-RU" dirty="0"/>
              <a:t> — это 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</a:t>
            </a:r>
          </a:p>
          <a:p>
            <a:r>
              <a:rPr lang="ru-RU" dirty="0"/>
              <a:t>Прием </a:t>
            </a:r>
            <a:r>
              <a:rPr lang="ru-RU" dirty="0" smtClean="0"/>
              <a:t>Кластер </a:t>
            </a:r>
            <a:r>
              <a:rPr lang="ru-RU" dirty="0"/>
              <a:t>универсален. Он может применяться на стадии </a:t>
            </a:r>
            <a:r>
              <a:rPr lang="ru-RU" b="1" dirty="0"/>
              <a:t>вызова</a:t>
            </a:r>
            <a:r>
              <a:rPr lang="ru-RU" dirty="0"/>
              <a:t> для систематизации имеющейся информации и выявления областей недостаточного знания. На стадии </a:t>
            </a:r>
            <a:r>
              <a:rPr lang="ru-RU" b="1" dirty="0"/>
              <a:t>осмысления</a:t>
            </a:r>
            <a:r>
              <a:rPr lang="ru-RU" dirty="0"/>
              <a:t> кластер позволяет фиксировать фрагменты новой информации. На стадии </a:t>
            </a:r>
            <a:r>
              <a:rPr lang="ru-RU" b="1" dirty="0"/>
              <a:t>рефлексии</a:t>
            </a:r>
            <a:r>
              <a:rPr lang="ru-RU" dirty="0"/>
              <a:t> понятия группируются и между ними устанавливаются логические </a:t>
            </a:r>
            <a:r>
              <a:rPr lang="ru-RU" dirty="0" smtClean="0"/>
              <a:t>связи</a:t>
            </a:r>
          </a:p>
          <a:p>
            <a:r>
              <a:rPr lang="ru-RU" dirty="0"/>
              <a:t>Такой подход к работе с информацией позволяет учитывать  </a:t>
            </a:r>
            <a:r>
              <a:rPr lang="ru-RU" b="1" dirty="0" smtClean="0"/>
              <a:t>запросы разных групп участников образовательного процесса:</a:t>
            </a:r>
          </a:p>
          <a:p>
            <a:r>
              <a:rPr lang="ru-RU" b="1" dirty="0" smtClean="0"/>
              <a:t>Учителю легче реализовать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подход(простой в освоении метод)</a:t>
            </a:r>
          </a:p>
          <a:p>
            <a:r>
              <a:rPr lang="ru-RU" b="1" dirty="0"/>
              <a:t>Ученику легче работать с </a:t>
            </a:r>
            <a:r>
              <a:rPr lang="ru-RU" b="1" dirty="0" smtClean="0"/>
              <a:t>информацией(позволяет </a:t>
            </a:r>
            <a:r>
              <a:rPr lang="ru-RU" b="1" dirty="0"/>
              <a:t>охватить избыточный объем </a:t>
            </a:r>
            <a:r>
              <a:rPr lang="ru-RU" b="1" dirty="0" smtClean="0"/>
              <a:t>информации)</a:t>
            </a:r>
          </a:p>
          <a:p>
            <a:r>
              <a:rPr lang="ru-RU" b="1" dirty="0" smtClean="0"/>
              <a:t>Родителям легче контролировать освоение образовательной программы(наглядность кластера позволяет не погружаться глубоко в учебный материал ребенка)</a:t>
            </a:r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9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A9D47-0614-885F-829C-6B7A2CB5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применения приёма «Кластер»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709A9-BCA3-11B7-00E6-EE77E708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616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работе над кластерами необходимо соблюдать следующие правила: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	Не бояться записывать все, что приходит на ум. Дать волю воображению и интуиции. </a:t>
            </a:r>
          </a:p>
          <a:p>
            <a:pPr marL="0" indent="0">
              <a:buNone/>
            </a:pPr>
            <a:r>
              <a:rPr lang="ru-RU" dirty="0"/>
              <a:t>2.	Продолжать работу, пока не кончится время или идеи не иссякнут.</a:t>
            </a:r>
          </a:p>
          <a:p>
            <a:pPr marL="0" indent="0">
              <a:buNone/>
            </a:pPr>
            <a:r>
              <a:rPr lang="ru-RU" dirty="0"/>
              <a:t>3.	Постараться построить как можно больше связей. Не  следовать по заранее определенному плану. </a:t>
            </a:r>
          </a:p>
        </p:txBody>
      </p:sp>
    </p:spTree>
    <p:extLst>
      <p:ext uri="{BB962C8B-B14F-4D97-AF65-F5344CB8AC3E}">
        <p14:creationId xmlns:p14="http://schemas.microsoft.com/office/powerpoint/2010/main" val="83003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13576-5B29-6DD5-A11F-B46299D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Пример применения приёма «Кластер»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E138F8-F7CD-9E01-9BE4-D11F3A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25" y="2052918"/>
            <a:ext cx="10320592" cy="39975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Вариант 1.</a:t>
            </a:r>
          </a:p>
          <a:p>
            <a:pPr marL="0" indent="0">
              <a:buNone/>
            </a:pPr>
            <a:r>
              <a:rPr lang="ru-RU" dirty="0"/>
              <a:t>В начале </a:t>
            </a:r>
            <a:r>
              <a:rPr lang="ru-RU" dirty="0" smtClean="0"/>
              <a:t>я записываю в </a:t>
            </a:r>
            <a:r>
              <a:rPr lang="ru-RU" dirty="0"/>
              <a:t>центре доски тему (ключевое слово) и </a:t>
            </a:r>
            <a:r>
              <a:rPr lang="ru-RU" dirty="0" smtClean="0"/>
              <a:t>прошу </a:t>
            </a:r>
            <a:r>
              <a:rPr lang="ru-RU" dirty="0"/>
              <a:t>учеников сделать запись в тетради, подумать и записать вокруг данного слова все, что приходит на ум в связи с этой темой (ассоциации). Через несколько минут можно предложить учащимся обменяться своими идеями в парах или группах, затем поделиться ими со всем классом и записать их на доске.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В зависимости от возраста обучающихся, кластер может становиться более подробным за счет дополнительных категорий.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Дополнительные категории учитель дает либо сам, либо помогает ученикам  наводящими вопросами, помогает учащимся сформулировать их самостоятельно.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72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1009</Words>
  <Application>Microsoft Office PowerPoint</Application>
  <PresentationFormat>Произвольный</PresentationFormat>
  <Paragraphs>162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Методическая мастерская участника муниципального  этапа конкурса  Учитель года 2023  Костеня Ильи Павловича,  учителя истории МБОУ «СОШ №196»</vt:lpstr>
      <vt:lpstr>Я слышу и забываю.  Я вижу и запоминаю.  Я делаю и понимаю.   —  Конфуций   </vt:lpstr>
      <vt:lpstr>Деятельность педагога регулирует ФГОС</vt:lpstr>
      <vt:lpstr>Результат применения системно-деятельностного подхода.  </vt:lpstr>
      <vt:lpstr>Как развивать критическое мышление?</vt:lpstr>
      <vt:lpstr>Приёмы стадии осмысления</vt:lpstr>
      <vt:lpstr>Приём «Кластер»</vt:lpstr>
      <vt:lpstr>Правила применения приёма «Кластер»</vt:lpstr>
      <vt:lpstr>Пример применения приёма «Кластер»</vt:lpstr>
      <vt:lpstr>Презентация PowerPoint</vt:lpstr>
      <vt:lpstr>Важнейший этап работы с кластером – формирование связей между понятиями, объединение их в группы</vt:lpstr>
      <vt:lpstr>Пример применения приёма «Кластер»</vt:lpstr>
      <vt:lpstr>Пример применения приёма «Кластер»</vt:lpstr>
      <vt:lpstr>Пример применения приёма «Кластер»</vt:lpstr>
      <vt:lpstr>ИКТ и приём «Кластер»</vt:lpstr>
      <vt:lpstr>Результативность и эффективность применения приёма «Кластер»</vt:lpstr>
      <vt:lpstr>ИКТ и приём «Кластер»</vt:lpstr>
      <vt:lpstr>Выводы о применении приёма «Кластер»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мастерская участника муниципального  этапа конкурса  Учитель года 2023  Костеня Ильи Павловича,  учителя истории МБОУ «СОШ №196»</dc:title>
  <dc:creator>Илья Костень</dc:creator>
  <cp:lastModifiedBy>Учитель 2</cp:lastModifiedBy>
  <cp:revision>16</cp:revision>
  <dcterms:created xsi:type="dcterms:W3CDTF">2023-01-16T18:39:37Z</dcterms:created>
  <dcterms:modified xsi:type="dcterms:W3CDTF">2023-01-17T08:46:43Z</dcterms:modified>
</cp:coreProperties>
</file>