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21" r:id="rId2"/>
    <p:sldId id="324" r:id="rId3"/>
    <p:sldId id="323" r:id="rId4"/>
    <p:sldId id="325" r:id="rId5"/>
    <p:sldId id="332" r:id="rId6"/>
    <p:sldId id="337" r:id="rId7"/>
    <p:sldId id="327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1CF40B7-0C5F-4D74-B9F1-765A69D14E90}">
          <p14:sldIdLst>
            <p14:sldId id="321"/>
            <p14:sldId id="324"/>
            <p14:sldId id="323"/>
            <p14:sldId id="325"/>
            <p14:sldId id="332"/>
            <p14:sldId id="337"/>
          </p14:sldIdLst>
        </p14:section>
        <p14:section name="Раздел без заголовка" id="{91B2E4E1-907F-4B95-800F-5FBD25894513}">
          <p14:sldIdLst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99"/>
    <a:srgbClr val="6600CC"/>
    <a:srgbClr val="9966FF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87070" autoAdjust="0"/>
  </p:normalViewPr>
  <p:slideViewPr>
    <p:cSldViewPr>
      <p:cViewPr varScale="1">
        <p:scale>
          <a:sx n="98" d="100"/>
          <a:sy n="98" d="100"/>
        </p:scale>
        <p:origin x="19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8C92E65-884C-4269-A67A-DC8782ECE8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811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2A8BE0CE-1565-4BBA-8DDD-9FAF780988A0}" type="datetimeFigureOut">
              <a:rPr lang="ru-RU"/>
              <a:pPr>
                <a:defRPr/>
              </a:pPr>
              <a:t>11.02.2022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8CB052-1FA1-43D4-9BD1-57732FC967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1628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977E70CC-CFA1-427D-972A-FCF4ECD71A5B}" type="slidenum">
              <a:rPr lang="ru-RU" altLang="ru-RU">
                <a:latin typeface="Arial" charset="0"/>
              </a:rPr>
              <a:pPr eaLnBrk="1" hangingPunct="1"/>
              <a:t>3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356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0D8E0C88-B1FF-47FA-A313-AEA1ACF94A61}" type="slidenum">
              <a:rPr lang="ru-RU" altLang="ru-RU">
                <a:latin typeface="Arial" charset="0"/>
              </a:rPr>
              <a:pPr eaLnBrk="1" hangingPunct="1"/>
              <a:t>4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263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B62AD60E-130C-41B9-8501-014B772A6C6F}" type="slidenum">
              <a:rPr lang="ru-RU" altLang="ru-RU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ru-RU" altLang="ru-R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230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1417B40-F3B8-4484-BAB1-75C84CBC7D6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EAD163-BABE-431A-82D7-A8E111D3B7F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3A2FB-55DD-4AF7-A326-7EEF468FCC7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2EEF3-9576-4E4D-B5BD-1BD07B5D726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2CFA38-2007-4116-BFF2-CFF1C98110E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DE45C-731E-4540-BFC5-4374A4DD2C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9E175-4349-4B85-AB18-C83D90A7A0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DC5FC-D09A-48F2-982A-D1EFF8FE21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ED45D-7E7D-4FE9-92DC-7F5257D224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BB43D-9C22-4901-8EA6-CD8AEF855F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D346F-2C70-4DBE-8803-2E10CC13582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04D19-BAB6-4236-BF2C-E6F0D6B7A4F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782F5-F8EF-4BD3-97FD-32E62A01A5A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D607938-C51B-46E6-921C-58CC348524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1857375" y="428625"/>
            <a:ext cx="7035800" cy="857250"/>
          </a:xfrm>
        </p:spPr>
        <p:txBody>
          <a:bodyPr/>
          <a:lstStyle/>
          <a:p>
            <a:r>
              <a:rPr lang="ru-RU" altLang="ru-RU" sz="1600" b="1" dirty="0">
                <a:solidFill>
                  <a:srgbClr val="595959"/>
                </a:solidFill>
                <a:cs typeface="Times New Roman" pitchFamily="18" charset="0"/>
              </a:rPr>
              <a:t>Стратегия формирования безбарьерной этнокультурной межэтнической образовательной среды в Томской области </a:t>
            </a:r>
            <a:br>
              <a:rPr lang="ru-RU" altLang="ru-RU" sz="1600" b="1" dirty="0">
                <a:solidFill>
                  <a:srgbClr val="595959"/>
                </a:solidFill>
                <a:cs typeface="Times New Roman" pitchFamily="18" charset="0"/>
              </a:rPr>
            </a:br>
            <a:r>
              <a:rPr lang="ru-RU" altLang="ru-RU" sz="1600" b="1" dirty="0">
                <a:solidFill>
                  <a:srgbClr val="595959"/>
                </a:solidFill>
                <a:cs typeface="Times New Roman" pitchFamily="18" charset="0"/>
              </a:rPr>
              <a:t>на 2015-2021 годы</a:t>
            </a:r>
            <a:endParaRPr lang="ru-RU" altLang="ru-RU" sz="1600" dirty="0">
              <a:solidFill>
                <a:srgbClr val="595959"/>
              </a:solidFill>
              <a:cs typeface="Times New Roman" pitchFamily="18" charset="0"/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357430"/>
            <a:ext cx="7786685" cy="2857520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  <a:cs typeface="Times New Roman" pitchFamily="18" charset="0"/>
              </a:rPr>
              <a:t>Итоги и перспективы деятельности Центра этнокультурного образования МБОУ «СОШ </a:t>
            </a:r>
            <a:r>
              <a:rPr lang="ru-RU" alt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№ 196</a:t>
            </a:r>
            <a:r>
              <a:rPr lang="ru-RU" altLang="ru-RU" sz="2800" b="1" dirty="0">
                <a:solidFill>
                  <a:srgbClr val="002060"/>
                </a:solidFill>
                <a:cs typeface="Times New Roman" pitchFamily="18" charset="0"/>
              </a:rPr>
              <a:t>» </a:t>
            </a:r>
            <a:r>
              <a:rPr lang="ru-RU" alt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города </a:t>
            </a:r>
            <a:r>
              <a:rPr lang="ru-RU" altLang="ru-RU" sz="2800" b="1" dirty="0">
                <a:solidFill>
                  <a:srgbClr val="002060"/>
                </a:solidFill>
                <a:cs typeface="Times New Roman" pitchFamily="18" charset="0"/>
              </a:rPr>
              <a:t>Северска</a:t>
            </a:r>
          </a:p>
          <a:p>
            <a:r>
              <a:rPr lang="ru-RU" altLang="ru-RU" sz="2800" b="1" dirty="0">
                <a:solidFill>
                  <a:srgbClr val="002060"/>
                </a:solidFill>
                <a:cs typeface="Times New Roman" pitchFamily="18" charset="0"/>
              </a:rPr>
              <a:t>2015 - 2021 </a:t>
            </a:r>
            <a:r>
              <a:rPr lang="ru-RU" altLang="ru-RU" sz="2800" b="1" dirty="0" err="1">
                <a:solidFill>
                  <a:srgbClr val="002060"/>
                </a:solidFill>
                <a:cs typeface="Times New Roman" pitchFamily="18" charset="0"/>
              </a:rPr>
              <a:t>г.г</a:t>
            </a:r>
            <a:r>
              <a:rPr lang="ru-RU" altLang="ru-RU" sz="28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  <a:endParaRPr lang="ru-RU" altLang="ru-RU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4" name="Объект 4"/>
          <p:cNvSpPr txBox="1">
            <a:spLocks/>
          </p:cNvSpPr>
          <p:nvPr/>
        </p:nvSpPr>
        <p:spPr>
          <a:xfrm>
            <a:off x="857224" y="5929330"/>
            <a:ext cx="73152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>
                <a:solidFill>
                  <a:schemeClr val="accent2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По заказу ОГБУ «РЦРО»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www.rcro.tomsk.ru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2021</a:t>
            </a:r>
          </a:p>
        </p:txBody>
      </p:sp>
      <p:pic>
        <p:nvPicPr>
          <p:cNvPr id="5125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357188"/>
            <a:ext cx="11430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AutoShape 4" descr="https://c.wallhere.com/photos/7a/43/colorful_Windows_10_gradient_minimalism_soft_gradient_plain_background_vysakhjanan-1936803.jpg!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5127" name="AutoShape 6" descr="https://c.wallhere.com/photos/7a/43/colorful_Windows_10_gradient_minimalism_soft_gradient_plain_background_vysakhjanan-1936803.jpg!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5128" name="AutoShape 8" descr="https://c.wallhere.com/photos/7a/43/colorful_Windows_10_gradient_minimalism_soft_gradient_plain_background_vysakhjanan-1936803.jpg!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i="1" dirty="0"/>
              <a:t>О нас</a:t>
            </a:r>
          </a:p>
        </p:txBody>
      </p:sp>
      <p:pic>
        <p:nvPicPr>
          <p:cNvPr id="1028" name="Picture 4" descr="http://school196.tomsk.ru/images/photo/12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r="12390"/>
          <a:stretch/>
        </p:blipFill>
        <p:spPr bwMode="auto">
          <a:xfrm>
            <a:off x="5364088" y="3915048"/>
            <a:ext cx="3457402" cy="259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51012" y="1916832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</a:rPr>
              <a:t>Миссия образовательного </a:t>
            </a:r>
            <a:r>
              <a:rPr lang="ru-RU" b="1" dirty="0" smtClean="0">
                <a:latin typeface="Arial" panose="020B0604020202020204" pitchFamily="34" charset="0"/>
              </a:rPr>
              <a:t>учреждения</a:t>
            </a:r>
          </a:p>
          <a:p>
            <a:pPr algn="just"/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Создание эффективной открытой </a:t>
            </a:r>
            <a:r>
              <a:rPr lang="ru-RU" dirty="0" smtClean="0">
                <a:latin typeface="+mn-lt"/>
              </a:rPr>
              <a:t>образовательной  среды</a:t>
            </a:r>
            <a:r>
              <a:rPr lang="ru-RU" dirty="0">
                <a:latin typeface="+mn-lt"/>
              </a:rPr>
              <a:t>, обеспечивающей </a:t>
            </a:r>
            <a:r>
              <a:rPr lang="ru-RU" dirty="0" smtClean="0">
                <a:latin typeface="+mn-lt"/>
              </a:rPr>
              <a:t>равные </a:t>
            </a:r>
            <a:r>
              <a:rPr lang="ru-RU" dirty="0">
                <a:latin typeface="+mn-lt"/>
              </a:rPr>
              <a:t>возможности получения </a:t>
            </a:r>
            <a:r>
              <a:rPr lang="ru-RU" dirty="0" smtClean="0">
                <a:latin typeface="+mn-lt"/>
              </a:rPr>
              <a:t>качественного </a:t>
            </a:r>
            <a:r>
              <a:rPr lang="ru-RU" dirty="0">
                <a:latin typeface="+mn-lt"/>
              </a:rPr>
              <a:t>образования </a:t>
            </a:r>
            <a:r>
              <a:rPr lang="ru-RU" dirty="0" smtClean="0">
                <a:latin typeface="+mn-lt"/>
              </a:rPr>
              <a:t>обучающимися </a:t>
            </a:r>
            <a:r>
              <a:rPr lang="ru-RU" dirty="0">
                <a:latin typeface="+mn-lt"/>
              </a:rPr>
              <a:t>с различным </a:t>
            </a:r>
            <a:r>
              <a:rPr lang="ru-RU" dirty="0" smtClean="0">
                <a:latin typeface="+mn-lt"/>
              </a:rPr>
              <a:t>уровнем </a:t>
            </a:r>
            <a:r>
              <a:rPr lang="ru-RU" dirty="0">
                <a:latin typeface="+mn-lt"/>
              </a:rPr>
              <a:t>готовности и мотивации </a:t>
            </a:r>
            <a:r>
              <a:rPr lang="ru-RU" dirty="0" smtClean="0">
                <a:latin typeface="+mn-lt"/>
              </a:rPr>
              <a:t>к </a:t>
            </a:r>
            <a:r>
              <a:rPr lang="ru-RU" dirty="0">
                <a:latin typeface="+mn-lt"/>
              </a:rPr>
              <a:t>образовательному процессу и  </a:t>
            </a:r>
            <a:r>
              <a:rPr lang="ru-RU" dirty="0" smtClean="0">
                <a:latin typeface="+mn-lt"/>
              </a:rPr>
              <a:t>осознанного </a:t>
            </a:r>
            <a:r>
              <a:rPr lang="ru-RU" dirty="0">
                <a:latin typeface="+mn-lt"/>
              </a:rPr>
              <a:t>выбора </a:t>
            </a:r>
            <a:r>
              <a:rPr lang="ru-RU" dirty="0" smtClean="0">
                <a:latin typeface="+mn-lt"/>
              </a:rPr>
              <a:t>будущей профессии.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928662" y="785794"/>
            <a:ext cx="7715245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800" b="1" i="1" dirty="0">
                <a:solidFill>
                  <a:schemeClr val="tx2"/>
                </a:solidFill>
                <a:latin typeface="+mn-lt"/>
              </a:rPr>
              <a:t>Реализованные проекты и программы этнокультурной направленности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863504"/>
              </p:ext>
            </p:extLst>
          </p:nvPr>
        </p:nvGraphicFramePr>
        <p:xfrm>
          <a:off x="500035" y="2708920"/>
          <a:ext cx="8143872" cy="975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9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422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46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6682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Наименование проекта /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Срок реализации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682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Программа </a:t>
                      </a:r>
                      <a:r>
                        <a:rPr lang="ru-RU" sz="1600" dirty="0"/>
                        <a:t>внеурочной деятельности «Хранители сибирского наследия»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57224" y="642918"/>
            <a:ext cx="7800975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i="1" dirty="0">
                <a:latin typeface="+mn-lt"/>
                <a:cs typeface="Times New Roman" pitchFamily="18" charset="0"/>
              </a:rPr>
              <a:t>Открытые образовательные события для обучающихся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775648"/>
              </p:ext>
            </p:extLst>
          </p:nvPr>
        </p:nvGraphicFramePr>
        <p:xfrm>
          <a:off x="539552" y="2564904"/>
          <a:ext cx="8214619" cy="165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43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43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1199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8745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Название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</a:rPr>
                        <a:t> м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ероприятия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</a:rPr>
                        <a:t> участников, чел.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Проведение</a:t>
                      </a:r>
                      <a:r>
                        <a:rPr lang="ru-RU" sz="1600" baseline="0" dirty="0" smtClean="0"/>
                        <a:t> традиционного праздника «</a:t>
                      </a:r>
                      <a:r>
                        <a:rPr lang="ru-RU" sz="1600" dirty="0" err="1" smtClean="0"/>
                        <a:t>Осенинны</a:t>
                      </a:r>
                      <a:r>
                        <a:rPr lang="ru-RU" sz="1600" dirty="0" smtClean="0"/>
                        <a:t>»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61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006812" y="694440"/>
            <a:ext cx="7669212" cy="1127125"/>
          </a:xfrm>
        </p:spPr>
        <p:txBody>
          <a:bodyPr/>
          <a:lstStyle/>
          <a:p>
            <a:r>
              <a:rPr lang="ru-RU" sz="2600" b="1" i="1" dirty="0" smtClean="0"/>
              <a:t/>
            </a:r>
            <a:br>
              <a:rPr lang="ru-RU" sz="2600" b="1" i="1" dirty="0" smtClean="0"/>
            </a:br>
            <a:r>
              <a:rPr lang="ru-RU" sz="2600" b="1" i="1" dirty="0"/>
              <a:t/>
            </a:r>
            <a:br>
              <a:rPr lang="ru-RU" sz="2600" b="1" i="1" dirty="0"/>
            </a:br>
            <a:r>
              <a:rPr lang="ru-RU" sz="2600" b="1" i="1" dirty="0" smtClean="0"/>
              <a:t>Фоторепортаж о проведении традиционного праздника «</a:t>
            </a:r>
            <a:r>
              <a:rPr lang="ru-RU" sz="2600" b="1" i="1" dirty="0" err="1" smtClean="0"/>
              <a:t>Осенины</a:t>
            </a:r>
            <a:r>
              <a:rPr lang="ru-RU" sz="2600" b="1" i="1" dirty="0" smtClean="0"/>
              <a:t>» </a:t>
            </a:r>
            <a:r>
              <a:rPr lang="ru-RU" sz="2600" b="1" i="1" dirty="0"/>
              <a:t/>
            </a:r>
            <a:br>
              <a:rPr lang="ru-RU" sz="2600" b="1" i="1" dirty="0"/>
            </a:br>
            <a:endParaRPr lang="ru-RU" sz="26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http://school196.tomsk.ru/images/photo/12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76" y="1969332"/>
            <a:ext cx="3271508" cy="219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chool196.tomsk.ru/images/photo/12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294" y="1969332"/>
            <a:ext cx="2734696" cy="2262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school196.tomsk.ru/images/photo/12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76" y="4235520"/>
            <a:ext cx="3266572" cy="2290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school196.tomsk.ru/images/photo/121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630" y="4282619"/>
            <a:ext cx="2730360" cy="219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3168650" y="5949950"/>
            <a:ext cx="2484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ru-RU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ru-RU" b="1" dirty="0">
              <a:solidFill>
                <a:srgbClr val="0A241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1214414" y="785794"/>
            <a:ext cx="74295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800" b="1" i="1" dirty="0">
                <a:solidFill>
                  <a:srgbClr val="515F7B"/>
                </a:solidFill>
              </a:rPr>
              <a:t>Социальные партнёры </a:t>
            </a:r>
          </a:p>
          <a:p>
            <a:pPr eaLnBrk="1" hangingPunct="1"/>
            <a:r>
              <a:rPr lang="ru-RU" altLang="ru-RU" sz="2800" b="1" i="1" dirty="0">
                <a:solidFill>
                  <a:srgbClr val="515F7B"/>
                </a:solidFill>
              </a:rPr>
              <a:t>Центра этнокультурного образования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533704"/>
              </p:ext>
            </p:extLst>
          </p:nvPr>
        </p:nvGraphicFramePr>
        <p:xfrm>
          <a:off x="539552" y="2636912"/>
          <a:ext cx="8143932" cy="975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719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575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Сокращенное наименование образовательных организаций, организаций культуры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682">
                <a:tc>
                  <a:txBody>
                    <a:bodyPr/>
                    <a:lstStyle/>
                    <a:p>
                      <a:r>
                        <a:rPr lang="ru-RU" sz="1600" dirty="0"/>
                        <a:t>ОГБУ «РЦРО»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Музей г. Северска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i="1" dirty="0"/>
              <a:t>Наши контакты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11560" y="3717032"/>
            <a:ext cx="8072494" cy="1643074"/>
          </a:xfrm>
        </p:spPr>
        <p:txBody>
          <a:bodyPr/>
          <a:lstStyle/>
          <a:p>
            <a:pPr marL="0" indent="0" algn="ctr">
              <a:buClr>
                <a:srgbClr val="002060"/>
              </a:buClr>
              <a:buNone/>
            </a:pPr>
            <a:r>
              <a:rPr lang="ru-RU" sz="1600" dirty="0">
                <a:solidFill>
                  <a:srgbClr val="002060"/>
                </a:solidFill>
              </a:rPr>
              <a:t>Федорова </a:t>
            </a:r>
            <a:r>
              <a:rPr lang="ru-RU" sz="1600" dirty="0" smtClean="0">
                <a:solidFill>
                  <a:srgbClr val="002060"/>
                </a:solidFill>
              </a:rPr>
              <a:t>Наталия </a:t>
            </a:r>
            <a:r>
              <a:rPr lang="ru-RU" sz="1600" dirty="0">
                <a:solidFill>
                  <a:srgbClr val="002060"/>
                </a:solidFill>
              </a:rPr>
              <a:t>Андреевна, заместитель директора по учебно-методической работе </a:t>
            </a:r>
            <a:r>
              <a:rPr lang="ru-RU" altLang="ru-RU" sz="1600" dirty="0">
                <a:solidFill>
                  <a:srgbClr val="002060"/>
                </a:solidFill>
                <a:cs typeface="Times New Roman" pitchFamily="18" charset="0"/>
              </a:rPr>
              <a:t>МБОУ «СОШ </a:t>
            </a:r>
            <a:r>
              <a:rPr lang="ru-RU" altLang="ru-RU" sz="1600" dirty="0" smtClean="0">
                <a:solidFill>
                  <a:srgbClr val="002060"/>
                </a:solidFill>
                <a:cs typeface="Times New Roman" pitchFamily="18" charset="0"/>
              </a:rPr>
              <a:t>№ 196</a:t>
            </a:r>
            <a:r>
              <a:rPr lang="ru-RU" altLang="ru-RU" sz="1600" dirty="0">
                <a:solidFill>
                  <a:srgbClr val="002060"/>
                </a:solidFill>
                <a:cs typeface="Times New Roman" pitchFamily="18" charset="0"/>
              </a:rPr>
              <a:t>» </a:t>
            </a:r>
          </a:p>
          <a:p>
            <a:pPr marL="0" indent="0" algn="ctr">
              <a:buClr>
                <a:srgbClr val="002060"/>
              </a:buClr>
              <a:buNone/>
            </a:pPr>
            <a:r>
              <a:rPr lang="ru-RU" altLang="ru-RU" sz="1600" dirty="0">
                <a:solidFill>
                  <a:srgbClr val="002060"/>
                </a:solidFill>
                <a:cs typeface="Times New Roman" pitchFamily="18" charset="0"/>
              </a:rPr>
              <a:t> 636017, Россия, Томская область, г. Северск, ул. Калинина, 46 А</a:t>
            </a:r>
          </a:p>
          <a:p>
            <a:pPr marL="0" indent="0" algn="ctr">
              <a:buClr>
                <a:srgbClr val="002060"/>
              </a:buClr>
              <a:buNone/>
            </a:pPr>
            <a:r>
              <a:rPr lang="ru-RU" altLang="ru-RU" sz="16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altLang="ru-RU" sz="1600" dirty="0">
                <a:solidFill>
                  <a:srgbClr val="002060"/>
                </a:solidFill>
                <a:cs typeface="Times New Roman" pitchFamily="18" charset="0"/>
                <a:sym typeface="Wingdings"/>
              </a:rPr>
              <a:t> 8 (3823) 52-01-21 </a:t>
            </a:r>
            <a:r>
              <a:rPr lang="en-US" altLang="ru-RU" sz="1600" dirty="0">
                <a:solidFill>
                  <a:srgbClr val="002060"/>
                </a:solidFill>
                <a:cs typeface="Times New Roman" pitchFamily="18" charset="0"/>
                <a:sym typeface="Wingdings"/>
              </a:rPr>
              <a:t>school-196@seversk.gov70.ru </a:t>
            </a:r>
            <a:r>
              <a:rPr lang="ru-RU" altLang="ru-RU" sz="1600" dirty="0">
                <a:solidFill>
                  <a:srgbClr val="002060"/>
                </a:solidFill>
                <a:cs typeface="Times New Roman" pitchFamily="18" charset="0"/>
              </a:rPr>
              <a:t>сайт организации  </a:t>
            </a:r>
            <a:r>
              <a:rPr lang="en-US" altLang="ru-RU" sz="1600" dirty="0">
                <a:solidFill>
                  <a:srgbClr val="002060"/>
                </a:solidFill>
                <a:cs typeface="Times New Roman" pitchFamily="18" charset="0"/>
              </a:rPr>
              <a:t>http://school196.tomsk.ru</a:t>
            </a:r>
            <a:endParaRPr lang="ru-RU" altLang="ru-RU" sz="1600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литра">
  <a:themeElements>
    <a:clrScheme name="Палитра 4">
      <a:dk1>
        <a:srgbClr val="000000"/>
      </a:dk1>
      <a:lt1>
        <a:srgbClr val="FFFFFF"/>
      </a:lt1>
      <a:dk2>
        <a:srgbClr val="515F7B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4220</TotalTime>
  <Words>163</Words>
  <Application>Microsoft Office PowerPoint</Application>
  <PresentationFormat>Экран (4:3)</PresentationFormat>
  <Paragraphs>38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Wingdings</vt:lpstr>
      <vt:lpstr>Палитра</vt:lpstr>
      <vt:lpstr>Стратегия формирования безбарьерной этнокультурной межэтнической образовательной среды в Томской области  на 2015-2021 годы</vt:lpstr>
      <vt:lpstr>О нас</vt:lpstr>
      <vt:lpstr>Презентация PowerPoint</vt:lpstr>
      <vt:lpstr>Открытые образовательные события для обучающихся</vt:lpstr>
      <vt:lpstr>  Фоторепортаж о проведении традиционного праздника «Осенины»  </vt:lpstr>
      <vt:lpstr>Презентация PowerPoint</vt:lpstr>
      <vt:lpstr>Наши контакты</vt:lpstr>
    </vt:vector>
  </TitlesOfParts>
  <Company>CIT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экономической самостоятельности  образовательных учреждений</dc:title>
  <dc:creator>prischepa</dc:creator>
  <cp:lastModifiedBy>Юрий А. Чистяков</cp:lastModifiedBy>
  <cp:revision>218</cp:revision>
  <dcterms:created xsi:type="dcterms:W3CDTF">2008-09-13T07:56:10Z</dcterms:created>
  <dcterms:modified xsi:type="dcterms:W3CDTF">2022-02-11T08:49:01Z</dcterms:modified>
</cp:coreProperties>
</file>